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[Book1]Pivot One!PivotTable2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r>
              <a:rPr lang="en-GB">
                <a:latin typeface="Gill Sans MT" panose="020B0502020104020203" pitchFamily="34" charset="77"/>
              </a:rPr>
              <a:t>Ratio</a:t>
            </a:r>
            <a:r>
              <a:rPr lang="en-GB" baseline="0">
                <a:latin typeface="Gill Sans MT" panose="020B0502020104020203" pitchFamily="34" charset="77"/>
              </a:rPr>
              <a:t> of Mediation Completion Period to Satisfaction Levels</a:t>
            </a:r>
            <a:endParaRPr lang="en-GB">
              <a:latin typeface="Gill Sans MT" panose="020B0502020104020203" pitchFamily="34" charset="7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Gill Sans MT" panose="020B0502020104020203" pitchFamily="34" charset="77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One'!$B$3:$B$4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'Pivot One'!$A$5:$A$26</c:f>
              <c:strCache>
                <c:ptCount val="22"/>
                <c:pt idx="0">
                  <c:v>-80--71</c:v>
                </c:pt>
                <c:pt idx="1">
                  <c:v>-70--61</c:v>
                </c:pt>
                <c:pt idx="2">
                  <c:v>-60--51</c:v>
                </c:pt>
                <c:pt idx="3">
                  <c:v>-50--41</c:v>
                </c:pt>
                <c:pt idx="4">
                  <c:v>-40--31</c:v>
                </c:pt>
                <c:pt idx="5">
                  <c:v>-30--21</c:v>
                </c:pt>
                <c:pt idx="6">
                  <c:v>-20--11</c:v>
                </c:pt>
                <c:pt idx="7">
                  <c:v>-10--1</c:v>
                </c:pt>
                <c:pt idx="8">
                  <c:v>0-9</c:v>
                </c:pt>
                <c:pt idx="9">
                  <c:v>10-19</c:v>
                </c:pt>
                <c:pt idx="10">
                  <c:v>20-29</c:v>
                </c:pt>
                <c:pt idx="11">
                  <c:v>30-39</c:v>
                </c:pt>
                <c:pt idx="12">
                  <c:v>40-49</c:v>
                </c:pt>
                <c:pt idx="13">
                  <c:v>50-59</c:v>
                </c:pt>
                <c:pt idx="14">
                  <c:v>60-69</c:v>
                </c:pt>
                <c:pt idx="15">
                  <c:v>70-79</c:v>
                </c:pt>
                <c:pt idx="16">
                  <c:v>80-89</c:v>
                </c:pt>
                <c:pt idx="17">
                  <c:v>90-99</c:v>
                </c:pt>
                <c:pt idx="18">
                  <c:v>100-109</c:v>
                </c:pt>
                <c:pt idx="19">
                  <c:v>110-119</c:v>
                </c:pt>
                <c:pt idx="20">
                  <c:v>120-129</c:v>
                </c:pt>
                <c:pt idx="21">
                  <c:v>130-140</c:v>
                </c:pt>
              </c:strCache>
            </c:strRef>
          </c:cat>
          <c:val>
            <c:numRef>
              <c:f>'Pivot One'!$B$5:$B$26</c:f>
              <c:numCache>
                <c:formatCode>General</c:formatCode>
                <c:ptCount val="22"/>
                <c:pt idx="2" formatCode="0">
                  <c:v>-60</c:v>
                </c:pt>
                <c:pt idx="3" formatCode="0">
                  <c:v>-47</c:v>
                </c:pt>
                <c:pt idx="5" formatCode="0">
                  <c:v>-23</c:v>
                </c:pt>
                <c:pt idx="6" formatCode="0">
                  <c:v>-15.5</c:v>
                </c:pt>
                <c:pt idx="7" formatCode="0">
                  <c:v>-6</c:v>
                </c:pt>
                <c:pt idx="8" formatCode="0">
                  <c:v>4.8888888888888893</c:v>
                </c:pt>
                <c:pt idx="9" formatCode="0">
                  <c:v>15.684210526315789</c:v>
                </c:pt>
                <c:pt idx="10" formatCode="0">
                  <c:v>24.544520547945204</c:v>
                </c:pt>
                <c:pt idx="11" formatCode="0">
                  <c:v>34.730337078651687</c:v>
                </c:pt>
                <c:pt idx="12" formatCode="0">
                  <c:v>44.048979591836734</c:v>
                </c:pt>
                <c:pt idx="13" formatCode="0">
                  <c:v>53.714285714285715</c:v>
                </c:pt>
                <c:pt idx="14" formatCode="0">
                  <c:v>63.230769230769234</c:v>
                </c:pt>
                <c:pt idx="15" formatCode="0">
                  <c:v>74.599999999999994</c:v>
                </c:pt>
                <c:pt idx="16" formatCode="0">
                  <c:v>82.75</c:v>
                </c:pt>
                <c:pt idx="17" formatCode="0">
                  <c:v>91</c:v>
                </c:pt>
                <c:pt idx="18" formatCode="0">
                  <c:v>105</c:v>
                </c:pt>
                <c:pt idx="21" formatCode="0">
                  <c:v>137.25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5-234D-9301-EF8B168C7433}"/>
            </c:ext>
          </c:extLst>
        </c:ser>
        <c:ser>
          <c:idx val="1"/>
          <c:order val="1"/>
          <c:tx>
            <c:strRef>
              <c:f>'Pivot One'!$C$3:$C$4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'Pivot One'!$A$5:$A$26</c:f>
              <c:strCache>
                <c:ptCount val="22"/>
                <c:pt idx="0">
                  <c:v>-80--71</c:v>
                </c:pt>
                <c:pt idx="1">
                  <c:v>-70--61</c:v>
                </c:pt>
                <c:pt idx="2">
                  <c:v>-60--51</c:v>
                </c:pt>
                <c:pt idx="3">
                  <c:v>-50--41</c:v>
                </c:pt>
                <c:pt idx="4">
                  <c:v>-40--31</c:v>
                </c:pt>
                <c:pt idx="5">
                  <c:v>-30--21</c:v>
                </c:pt>
                <c:pt idx="6">
                  <c:v>-20--11</c:v>
                </c:pt>
                <c:pt idx="7">
                  <c:v>-10--1</c:v>
                </c:pt>
                <c:pt idx="8">
                  <c:v>0-9</c:v>
                </c:pt>
                <c:pt idx="9">
                  <c:v>10-19</c:v>
                </c:pt>
                <c:pt idx="10">
                  <c:v>20-29</c:v>
                </c:pt>
                <c:pt idx="11">
                  <c:v>30-39</c:v>
                </c:pt>
                <c:pt idx="12">
                  <c:v>40-49</c:v>
                </c:pt>
                <c:pt idx="13">
                  <c:v>50-59</c:v>
                </c:pt>
                <c:pt idx="14">
                  <c:v>60-69</c:v>
                </c:pt>
                <c:pt idx="15">
                  <c:v>70-79</c:v>
                </c:pt>
                <c:pt idx="16">
                  <c:v>80-89</c:v>
                </c:pt>
                <c:pt idx="17">
                  <c:v>90-99</c:v>
                </c:pt>
                <c:pt idx="18">
                  <c:v>100-109</c:v>
                </c:pt>
                <c:pt idx="19">
                  <c:v>110-119</c:v>
                </c:pt>
                <c:pt idx="20">
                  <c:v>120-129</c:v>
                </c:pt>
                <c:pt idx="21">
                  <c:v>130-140</c:v>
                </c:pt>
              </c:strCache>
            </c:strRef>
          </c:cat>
          <c:val>
            <c:numRef>
              <c:f>'Pivot One'!$C$5:$C$26</c:f>
              <c:numCache>
                <c:formatCode>0</c:formatCode>
                <c:ptCount val="22"/>
                <c:pt idx="0">
                  <c:v>-78</c:v>
                </c:pt>
                <c:pt idx="1">
                  <c:v>-68</c:v>
                </c:pt>
                <c:pt idx="4">
                  <c:v>-35</c:v>
                </c:pt>
                <c:pt idx="6">
                  <c:v>-14</c:v>
                </c:pt>
                <c:pt idx="7">
                  <c:v>-3.75</c:v>
                </c:pt>
                <c:pt idx="8">
                  <c:v>5.3933649289099526</c:v>
                </c:pt>
                <c:pt idx="9">
                  <c:v>14.154545454545454</c:v>
                </c:pt>
                <c:pt idx="10">
                  <c:v>24.202380952380953</c:v>
                </c:pt>
                <c:pt idx="11">
                  <c:v>34.59375</c:v>
                </c:pt>
                <c:pt idx="12">
                  <c:v>43.814814814814817</c:v>
                </c:pt>
                <c:pt idx="13">
                  <c:v>53.906976744186046</c:v>
                </c:pt>
                <c:pt idx="14">
                  <c:v>63.826086956521742</c:v>
                </c:pt>
                <c:pt idx="15">
                  <c:v>74.5</c:v>
                </c:pt>
                <c:pt idx="16">
                  <c:v>84</c:v>
                </c:pt>
                <c:pt idx="17">
                  <c:v>98</c:v>
                </c:pt>
                <c:pt idx="19">
                  <c:v>119</c:v>
                </c:pt>
                <c:pt idx="20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25-234D-9301-EF8B168C7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056605712"/>
        <c:axId val="1178799184"/>
      </c:barChart>
      <c:catAx>
        <c:axId val="105660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endParaRPr lang="en-NG"/>
          </a:p>
        </c:txPr>
        <c:crossAx val="1178799184"/>
        <c:crosses val="autoZero"/>
        <c:auto val="1"/>
        <c:lblAlgn val="ctr"/>
        <c:lblOffset val="100"/>
        <c:noMultiLvlLbl val="0"/>
      </c:catAx>
      <c:valAx>
        <c:axId val="11787991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0" sourceLinked="1"/>
        <c:majorTickMark val="none"/>
        <c:minorTickMark val="none"/>
        <c:tickLblPos val="nextTo"/>
        <c:crossAx val="105660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[Book1]Pivot Two!PivotTable3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pPr>
            <a:r>
              <a:rPr lang="en-US">
                <a:latin typeface="Gill Sans MT" panose="020B0502020104020203" pitchFamily="34" charset="77"/>
              </a:rPr>
              <a:t>Cities with More Business Complaints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Gill Sans MT" panose="020B0502020104020203" pitchFamily="34" charset="77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2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3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4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5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6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7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8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9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0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1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2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3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4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5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6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7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8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39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0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1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2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3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4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5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6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7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8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49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0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1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2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3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4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5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6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7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8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59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0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1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2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3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6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7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8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6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0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1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2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3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4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5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6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7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8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79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0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1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2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3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4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5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6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7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8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89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0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1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2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3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4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5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6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7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8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99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0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1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2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3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4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5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6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7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8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09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0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1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2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3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4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5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6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7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1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2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4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5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6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7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8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29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0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1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2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3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4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5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6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7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8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39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0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1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2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3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4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5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6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7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8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49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0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1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2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3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4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5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6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7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8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59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0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1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2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3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4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5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6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7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8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69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0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1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5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8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79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0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1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2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3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4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5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6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7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8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89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0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1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2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3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4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5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6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7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8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299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0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1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2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3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4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5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09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1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3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4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5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6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7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8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19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0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1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2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3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4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5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6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7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8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29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0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1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2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3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4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5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6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7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8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39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0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1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2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3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4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5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6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7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8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49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0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1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2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3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4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5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6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7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8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59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0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3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4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5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7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8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69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0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1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2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3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4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5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6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7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8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79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0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1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2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3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4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5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6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7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8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89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0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1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2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3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4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5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6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7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8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399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0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1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2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3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4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5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6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7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8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09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0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1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2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3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4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7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8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19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1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2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3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4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5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6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7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8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29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0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1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2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3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4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5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6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7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8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39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0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1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2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3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4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5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6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7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8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49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0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1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2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3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4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5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6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7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8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59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0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1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2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3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4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5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6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7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8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6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2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3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5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6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7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8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79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0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1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2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3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4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5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6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7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8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89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0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1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2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3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4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5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6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7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8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499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0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1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2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3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4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5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6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7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8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09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0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1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2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3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4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5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6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7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8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19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0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1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2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5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6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7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29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0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1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2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3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4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5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6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7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8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39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0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1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2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3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4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5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6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7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8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49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0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1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2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3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4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5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6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7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8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59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0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1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2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3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4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5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6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7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8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69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0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1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2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3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4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5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6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79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1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3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4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5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6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7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8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89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0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1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2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3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4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5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6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7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8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599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0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1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2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3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4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5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6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7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8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09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0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5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8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19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0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1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2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3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4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5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6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7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8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29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0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1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2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3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4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5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6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7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8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39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0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1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2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3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4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5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6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7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8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49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0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1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2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3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4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5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6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7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8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59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0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1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2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3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4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5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8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69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0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2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3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4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5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6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7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8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79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0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1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2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3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4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5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6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7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8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89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0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1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2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3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4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5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6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7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8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699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0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1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2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3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4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5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6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7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8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09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0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1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2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3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4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5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6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7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8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19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3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4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6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7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8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29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0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1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2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3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4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5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6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7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8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39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0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1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2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3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4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5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6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7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8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49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0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1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2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3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4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5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6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7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8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59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0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1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2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3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4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5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6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7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8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69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0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1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2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3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6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7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8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7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0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1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2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3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4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5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6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7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8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89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0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1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2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3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4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5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6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7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8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799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0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1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2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3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4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5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6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7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8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09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0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1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2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3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4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5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6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7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8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19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0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1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2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3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4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5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6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7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2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2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4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5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6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7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8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39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0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1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2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3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4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5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6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7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8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49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0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1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2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3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4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5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6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7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8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59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0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1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2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3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4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5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6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7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8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69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0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1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2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3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4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5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6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7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8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79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0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1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5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8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89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0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1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2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3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4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5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6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7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8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899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0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1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2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3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4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5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6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7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8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09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0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1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2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3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4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5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19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1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3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4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5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6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7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8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29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0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1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2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3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4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5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6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7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8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39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0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1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2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3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4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5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6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7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8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49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0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1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2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3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4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5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6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7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8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59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0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1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2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3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4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5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6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7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8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69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0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3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4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5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7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8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79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0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1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2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3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4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5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6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7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8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89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0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1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2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3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4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5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6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7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8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999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0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1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2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3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4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5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6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7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8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09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0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1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2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3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4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5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6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7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8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19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0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1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2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3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4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7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8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29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1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2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3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4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5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6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7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8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39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0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1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2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3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4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5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6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7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8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49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0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1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2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3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4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5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6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7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8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59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0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1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2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3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4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5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6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7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8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69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0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1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2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3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4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5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6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7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8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7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2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3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5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6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7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8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89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0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1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2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3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4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5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6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7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8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099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0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1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2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3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4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5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6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7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8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09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0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1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2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3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4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5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6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7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8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19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0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1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2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3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4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5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6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7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8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29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0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1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2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5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6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7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39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0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1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2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3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4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5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6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7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8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49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0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1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2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3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4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5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6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7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8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59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0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1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2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3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4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5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6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7"/>
        <c:spPr>
          <a:gradFill rotWithShape="1">
            <a:gsLst>
              <a:gs pos="0">
                <a:schemeClr val="accent5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8"/>
        <c:spPr>
          <a:gradFill rotWithShape="1">
            <a:gsLst>
              <a:gs pos="0">
                <a:schemeClr val="accent6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69"/>
        <c:spPr>
          <a:gradFill rotWithShape="1">
            <a:gsLst>
              <a:gs pos="0">
                <a:schemeClr val="accent1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0"/>
        <c:spPr>
          <a:gradFill rotWithShape="1">
            <a:gsLst>
              <a:gs pos="0">
                <a:schemeClr val="accent2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1"/>
        <c:spPr>
          <a:gradFill rotWithShape="1">
            <a:gsLst>
              <a:gs pos="0">
                <a:schemeClr val="accent3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2"/>
        <c:spPr>
          <a:gradFill rotWithShape="1">
            <a:gsLst>
              <a:gs pos="0">
                <a:schemeClr val="accent4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3"/>
        <c:spPr>
          <a:gradFill rotWithShape="1">
            <a:gsLst>
              <a:gs pos="0">
                <a:schemeClr val="accent5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4"/>
        <c:spPr>
          <a:gradFill rotWithShape="1">
            <a:gsLst>
              <a:gs pos="0">
                <a:schemeClr val="accent6">
                  <a:lumMod val="70000"/>
                  <a:lumOff val="3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lumOff val="3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Off val="3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5"/>
        <c:spPr>
          <a:gradFill rotWithShape="1">
            <a:gsLst>
              <a:gs pos="0">
                <a:schemeClr val="accent1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6"/>
        <c:spPr>
          <a:gradFill rotWithShape="1">
            <a:gsLst>
              <a:gs pos="0">
                <a:schemeClr val="accent2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7"/>
        <c:spPr>
          <a:gradFill rotWithShape="1">
            <a:gsLst>
              <a:gs pos="0">
                <a:schemeClr val="accent3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8"/>
        <c:spPr>
          <a:gradFill rotWithShape="1">
            <a:gsLst>
              <a:gs pos="0">
                <a:schemeClr val="accent4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79"/>
        <c:spPr>
          <a:gradFill rotWithShape="1">
            <a:gsLst>
              <a:gs pos="0">
                <a:schemeClr val="accent5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0"/>
        <c:spPr>
          <a:gradFill rotWithShape="1">
            <a:gsLst>
              <a:gs pos="0">
                <a:schemeClr val="accent6">
                  <a:lumMod val="7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7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1"/>
        <c:spPr>
          <a:gradFill rotWithShape="1">
            <a:gsLst>
              <a:gs pos="0">
                <a:schemeClr val="accent1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2"/>
        <c:spPr>
          <a:gradFill rotWithShape="1">
            <a:gsLst>
              <a:gs pos="0">
                <a:schemeClr val="accent2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3"/>
        <c:spPr>
          <a:gradFill rotWithShape="1">
            <a:gsLst>
              <a:gs pos="0">
                <a:schemeClr val="accent3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4"/>
        <c:spPr>
          <a:gradFill rotWithShape="1">
            <a:gsLst>
              <a:gs pos="0">
                <a:schemeClr val="accent4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5"/>
        <c:spPr>
          <a:gradFill rotWithShape="1">
            <a:gsLst>
              <a:gs pos="0">
                <a:schemeClr val="accent5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6"/>
        <c:spPr>
          <a:gradFill rotWithShape="1">
            <a:gsLst>
              <a:gs pos="0">
                <a:schemeClr val="accent6">
                  <a:lumMod val="50000"/>
                  <a:lumOff val="5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50000"/>
                  <a:lumOff val="5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50000"/>
                  <a:lumOff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89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1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3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4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5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6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7"/>
        <c:spPr>
          <a:gradFill rotWithShape="1">
            <a:gsLst>
              <a:gs pos="0">
                <a:schemeClr val="accent5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8"/>
        <c:spPr>
          <a:gradFill rotWithShape="1">
            <a:gsLst>
              <a:gs pos="0">
                <a:schemeClr val="accent6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199"/>
        <c:spPr>
          <a:gradFill rotWithShape="1">
            <a:gsLst>
              <a:gs pos="0">
                <a:schemeClr val="accent1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0"/>
        <c:spPr>
          <a:gradFill rotWithShape="1">
            <a:gsLst>
              <a:gs pos="0">
                <a:schemeClr val="accent2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1"/>
        <c:spPr>
          <a:gradFill rotWithShape="1">
            <a:gsLst>
              <a:gs pos="0">
                <a:schemeClr val="accent3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2"/>
        <c:spPr>
          <a:gradFill rotWithShape="1">
            <a:gsLst>
              <a:gs pos="0">
                <a:schemeClr val="accent4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3"/>
        <c:spPr>
          <a:gradFill rotWithShape="1">
            <a:gsLst>
              <a:gs pos="0">
                <a:schemeClr val="accent5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4"/>
        <c:spPr>
          <a:gradFill rotWithShape="1">
            <a:gsLst>
              <a:gs pos="0">
                <a:schemeClr val="accent6">
                  <a:lumMod val="80000"/>
                  <a:lumOff val="2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lumOff val="2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Off val="2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5"/>
        <c:spPr>
          <a:gradFill rotWithShape="1">
            <a:gsLst>
              <a:gs pos="0">
                <a:schemeClr val="accent1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6"/>
        <c:spPr>
          <a:gradFill rotWithShape="1">
            <a:gsLst>
              <a:gs pos="0">
                <a:schemeClr val="accent2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7"/>
        <c:spPr>
          <a:gradFill rotWithShape="1">
            <a:gsLst>
              <a:gs pos="0">
                <a:schemeClr val="accent3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8"/>
        <c:spPr>
          <a:gradFill rotWithShape="1">
            <a:gsLst>
              <a:gs pos="0">
                <a:schemeClr val="accent4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09"/>
        <c:spPr>
          <a:gradFill rotWithShape="1">
            <a:gsLst>
              <a:gs pos="0">
                <a:schemeClr val="accent5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0"/>
        <c:spPr>
          <a:gradFill rotWithShape="1">
            <a:gsLst>
              <a:gs pos="0">
                <a:schemeClr val="accent6">
                  <a:lumMod val="8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8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1"/>
        <c:spPr>
          <a:gradFill rotWithShape="1">
            <a:gsLst>
              <a:gs pos="0">
                <a:schemeClr val="accent1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2"/>
        <c:spPr>
          <a:gradFill rotWithShape="1">
            <a:gsLst>
              <a:gs pos="0">
                <a:schemeClr val="accent2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3"/>
        <c:spPr>
          <a:gradFill rotWithShape="1">
            <a:gsLst>
              <a:gs pos="0">
                <a:schemeClr val="accent3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4"/>
        <c:spPr>
          <a:gradFill rotWithShape="1">
            <a:gsLst>
              <a:gs pos="0">
                <a:schemeClr val="accent4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5"/>
        <c:spPr>
          <a:gradFill rotWithShape="1">
            <a:gsLst>
              <a:gs pos="0">
                <a:schemeClr val="accent5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6"/>
        <c:spPr>
          <a:gradFill rotWithShape="1">
            <a:gsLst>
              <a:gs pos="0">
                <a:schemeClr val="accent6">
                  <a:lumMod val="60000"/>
                  <a:lumOff val="40000"/>
                  <a:satMod val="103000"/>
                  <a:lumMod val="102000"/>
                  <a:tint val="94000"/>
                </a:schemeClr>
              </a:gs>
              <a:gs pos="50000">
                <a:schemeClr val="accent6">
                  <a:lumMod val="60000"/>
                  <a:lumOff val="40000"/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60000"/>
                  <a:lumOff val="4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7"/>
        <c:spPr>
          <a:gradFill rotWithShape="1">
            <a:gsLst>
              <a:gs pos="0">
                <a:schemeClr val="accent1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8"/>
        <c:spPr>
          <a:gradFill rotWithShape="1">
            <a:gsLst>
              <a:gs pos="0">
                <a:schemeClr val="accent2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19"/>
        <c:spPr>
          <a:gradFill rotWithShape="1">
            <a:gsLst>
              <a:gs pos="0">
                <a:schemeClr val="accent3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  <c:pivotFmt>
        <c:idx val="1220"/>
        <c:spPr>
          <a:gradFill rotWithShape="1">
            <a:gsLst>
              <a:gs pos="0">
                <a:schemeClr val="accent4">
                  <a:lumMod val="5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5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5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'Pivot Two'!$B$3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4E6C-7C43-B24C-175C0C66750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4E6C-7C43-B24C-175C0C66750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5-4E6C-7C43-B24C-175C0C66750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7-4E6C-7C43-B24C-175C0C66750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9-4E6C-7C43-B24C-175C0C66750F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B-4E6C-7C43-B24C-175C0C66750F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D-4E6C-7C43-B24C-175C0C66750F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F-4E6C-7C43-B24C-175C0C66750F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1-4E6C-7C43-B24C-175C0C66750F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3-4E6C-7C43-B24C-175C0C66750F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5-4E6C-7C43-B24C-175C0C66750F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7-4E6C-7C43-B24C-175C0C66750F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9-4E6C-7C43-B24C-175C0C66750F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B-4E6C-7C43-B24C-175C0C66750F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D-4E6C-7C43-B24C-175C0C66750F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1F-4E6C-7C43-B24C-175C0C66750F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1-4E6C-7C43-B24C-175C0C66750F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3-4E6C-7C43-B24C-175C0C66750F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5-4E6C-7C43-B24C-175C0C66750F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7-4E6C-7C43-B24C-175C0C66750F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9-4E6C-7C43-B24C-175C0C66750F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B-4E6C-7C43-B24C-175C0C66750F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D-4E6C-7C43-B24C-175C0C66750F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2F-4E6C-7C43-B24C-175C0C66750F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1-4E6C-7C43-B24C-175C0C66750F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3-4E6C-7C43-B24C-175C0C66750F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5-4E6C-7C43-B24C-175C0C66750F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7-4E6C-7C43-B24C-175C0C66750F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9-4E6C-7C43-B24C-175C0C66750F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B-4E6C-7C43-B24C-175C0C66750F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D-4E6C-7C43-B24C-175C0C66750F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3F-4E6C-7C43-B24C-175C0C66750F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1-4E6C-7C43-B24C-175C0C66750F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3-4E6C-7C43-B24C-175C0C66750F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5-4E6C-7C43-B24C-175C0C66750F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7-4E6C-7C43-B24C-175C0C66750F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9-4E6C-7C43-B24C-175C0C66750F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B-4E6C-7C43-B24C-175C0C66750F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D-4E6C-7C43-B24C-175C0C66750F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4F-4E6C-7C43-B24C-175C0C66750F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1-4E6C-7C43-B24C-175C0C66750F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3-4E6C-7C43-B24C-175C0C66750F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5-4E6C-7C43-B24C-175C0C66750F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7-4E6C-7C43-B24C-175C0C66750F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9-4E6C-7C43-B24C-175C0C66750F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B-4E6C-7C43-B24C-175C0C66750F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D-4E6C-7C43-B24C-175C0C66750F}"/>
              </c:ext>
            </c:extLst>
          </c:dPt>
          <c:dPt>
            <c:idx val="47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5F-4E6C-7C43-B24C-175C0C66750F}"/>
              </c:ext>
            </c:extLst>
          </c:dPt>
          <c:dPt>
            <c:idx val="48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1-4E6C-7C43-B24C-175C0C66750F}"/>
              </c:ext>
            </c:extLst>
          </c:dPt>
          <c:dPt>
            <c:idx val="49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3-4E6C-7C43-B24C-175C0C66750F}"/>
              </c:ext>
            </c:extLst>
          </c:dPt>
          <c:dPt>
            <c:idx val="50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5-4E6C-7C43-B24C-175C0C66750F}"/>
              </c:ext>
            </c:extLst>
          </c:dPt>
          <c:dPt>
            <c:idx val="5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7-4E6C-7C43-B24C-175C0C66750F}"/>
              </c:ext>
            </c:extLst>
          </c:dPt>
          <c:dPt>
            <c:idx val="52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9-4E6C-7C43-B24C-175C0C66750F}"/>
              </c:ext>
            </c:extLst>
          </c:dPt>
          <c:dPt>
            <c:idx val="53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B-4E6C-7C43-B24C-175C0C66750F}"/>
              </c:ext>
            </c:extLst>
          </c:dPt>
          <c:dPt>
            <c:idx val="54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D-4E6C-7C43-B24C-175C0C66750F}"/>
              </c:ext>
            </c:extLst>
          </c:dPt>
          <c:dPt>
            <c:idx val="55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6F-4E6C-7C43-B24C-175C0C66750F}"/>
              </c:ext>
            </c:extLst>
          </c:dPt>
          <c:dPt>
            <c:idx val="56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1-4E6C-7C43-B24C-175C0C66750F}"/>
              </c:ext>
            </c:extLst>
          </c:dPt>
          <c:dPt>
            <c:idx val="57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3-4E6C-7C43-B24C-175C0C66750F}"/>
              </c:ext>
            </c:extLst>
          </c:dPt>
          <c:dPt>
            <c:idx val="58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5-4E6C-7C43-B24C-175C0C66750F}"/>
              </c:ext>
            </c:extLst>
          </c:dPt>
          <c:dPt>
            <c:idx val="59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7-4E6C-7C43-B24C-175C0C66750F}"/>
              </c:ext>
            </c:extLst>
          </c:dPt>
          <c:dPt>
            <c:idx val="60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9-4E6C-7C43-B24C-175C0C66750F}"/>
              </c:ext>
            </c:extLst>
          </c:dPt>
          <c:dPt>
            <c:idx val="6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B-4E6C-7C43-B24C-175C0C66750F}"/>
              </c:ext>
            </c:extLst>
          </c:dPt>
          <c:dPt>
            <c:idx val="62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D-4E6C-7C43-B24C-175C0C66750F}"/>
              </c:ext>
            </c:extLst>
          </c:dPt>
          <c:dPt>
            <c:idx val="63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7F-4E6C-7C43-B24C-175C0C66750F}"/>
              </c:ext>
            </c:extLst>
          </c:dPt>
          <c:dPt>
            <c:idx val="6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1-4E6C-7C43-B24C-175C0C66750F}"/>
              </c:ext>
            </c:extLst>
          </c:dPt>
          <c:dPt>
            <c:idx val="65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3-4E6C-7C43-B24C-175C0C66750F}"/>
              </c:ext>
            </c:extLst>
          </c:dPt>
          <c:dPt>
            <c:idx val="6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5-4E6C-7C43-B24C-175C0C66750F}"/>
              </c:ext>
            </c:extLst>
          </c:dPt>
          <c:dPt>
            <c:idx val="67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7-4E6C-7C43-B24C-175C0C66750F}"/>
              </c:ext>
            </c:extLst>
          </c:dPt>
          <c:dPt>
            <c:idx val="68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9-4E6C-7C43-B24C-175C0C66750F}"/>
              </c:ext>
            </c:extLst>
          </c:dPt>
          <c:dPt>
            <c:idx val="69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B-4E6C-7C43-B24C-175C0C66750F}"/>
              </c:ext>
            </c:extLst>
          </c:dPt>
          <c:dPt>
            <c:idx val="70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D-4E6C-7C43-B24C-175C0C66750F}"/>
              </c:ext>
            </c:extLst>
          </c:dPt>
          <c:dPt>
            <c:idx val="7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8F-4E6C-7C43-B24C-175C0C66750F}"/>
              </c:ext>
            </c:extLst>
          </c:dPt>
          <c:dPt>
            <c:idx val="7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1-4E6C-7C43-B24C-175C0C66750F}"/>
              </c:ext>
            </c:extLst>
          </c:dPt>
          <c:dPt>
            <c:idx val="7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3-4E6C-7C43-B24C-175C0C66750F}"/>
              </c:ext>
            </c:extLst>
          </c:dPt>
          <c:dPt>
            <c:idx val="7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5-4E6C-7C43-B24C-175C0C66750F}"/>
              </c:ext>
            </c:extLst>
          </c:dPt>
          <c:dPt>
            <c:idx val="7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7-4E6C-7C43-B24C-175C0C66750F}"/>
              </c:ext>
            </c:extLst>
          </c:dPt>
          <c:dPt>
            <c:idx val="7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9-4E6C-7C43-B24C-175C0C66750F}"/>
              </c:ext>
            </c:extLst>
          </c:dPt>
          <c:dPt>
            <c:idx val="7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B-4E6C-7C43-B24C-175C0C66750F}"/>
              </c:ext>
            </c:extLst>
          </c:dPt>
          <c:dPt>
            <c:idx val="78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D-4E6C-7C43-B24C-175C0C66750F}"/>
              </c:ext>
            </c:extLst>
          </c:dPt>
          <c:dPt>
            <c:idx val="79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9F-4E6C-7C43-B24C-175C0C66750F}"/>
              </c:ext>
            </c:extLst>
          </c:dPt>
          <c:dPt>
            <c:idx val="80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1-4E6C-7C43-B24C-175C0C66750F}"/>
              </c:ext>
            </c:extLst>
          </c:dPt>
          <c:dPt>
            <c:idx val="8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3-4E6C-7C43-B24C-175C0C66750F}"/>
              </c:ext>
            </c:extLst>
          </c:dPt>
          <c:dPt>
            <c:idx val="82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5-4E6C-7C43-B24C-175C0C66750F}"/>
              </c:ext>
            </c:extLst>
          </c:dPt>
          <c:dPt>
            <c:idx val="8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7-4E6C-7C43-B24C-175C0C66750F}"/>
              </c:ext>
            </c:extLst>
          </c:dPt>
          <c:dPt>
            <c:idx val="84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9-4E6C-7C43-B24C-175C0C66750F}"/>
              </c:ext>
            </c:extLst>
          </c:dPt>
          <c:dPt>
            <c:idx val="85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B-4E6C-7C43-B24C-175C0C66750F}"/>
              </c:ext>
            </c:extLst>
          </c:dPt>
          <c:dPt>
            <c:idx val="86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D-4E6C-7C43-B24C-175C0C66750F}"/>
              </c:ext>
            </c:extLst>
          </c:dPt>
          <c:dPt>
            <c:idx val="87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AF-4E6C-7C43-B24C-175C0C66750F}"/>
              </c:ext>
            </c:extLst>
          </c:dPt>
          <c:dPt>
            <c:idx val="88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1-4E6C-7C43-B24C-175C0C66750F}"/>
              </c:ext>
            </c:extLst>
          </c:dPt>
          <c:dPt>
            <c:idx val="89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3-4E6C-7C43-B24C-175C0C66750F}"/>
              </c:ext>
            </c:extLst>
          </c:dPt>
          <c:dPt>
            <c:idx val="90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5-4E6C-7C43-B24C-175C0C66750F}"/>
              </c:ext>
            </c:extLst>
          </c:dPt>
          <c:dPt>
            <c:idx val="9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7-4E6C-7C43-B24C-175C0C66750F}"/>
              </c:ext>
            </c:extLst>
          </c:dPt>
          <c:dPt>
            <c:idx val="92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9-4E6C-7C43-B24C-175C0C66750F}"/>
              </c:ext>
            </c:extLst>
          </c:dPt>
          <c:dPt>
            <c:idx val="93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B-4E6C-7C43-B24C-175C0C66750F}"/>
              </c:ext>
            </c:extLst>
          </c:dPt>
          <c:dPt>
            <c:idx val="94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D-4E6C-7C43-B24C-175C0C66750F}"/>
              </c:ext>
            </c:extLst>
          </c:dPt>
          <c:dPt>
            <c:idx val="95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BF-4E6C-7C43-B24C-175C0C66750F}"/>
              </c:ext>
            </c:extLst>
          </c:dPt>
          <c:dPt>
            <c:idx val="9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1-4E6C-7C43-B24C-175C0C66750F}"/>
              </c:ext>
            </c:extLst>
          </c:dPt>
          <c:dPt>
            <c:idx val="9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3-4E6C-7C43-B24C-175C0C66750F}"/>
              </c:ext>
            </c:extLst>
          </c:dPt>
          <c:dPt>
            <c:idx val="9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5-4E6C-7C43-B24C-175C0C66750F}"/>
              </c:ext>
            </c:extLst>
          </c:dPt>
          <c:dPt>
            <c:idx val="9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7-4E6C-7C43-B24C-175C0C66750F}"/>
              </c:ext>
            </c:extLst>
          </c:dPt>
          <c:dPt>
            <c:idx val="10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9-4E6C-7C43-B24C-175C0C66750F}"/>
              </c:ext>
            </c:extLst>
          </c:dPt>
          <c:dPt>
            <c:idx val="10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B-4E6C-7C43-B24C-175C0C66750F}"/>
              </c:ext>
            </c:extLst>
          </c:dPt>
          <c:dPt>
            <c:idx val="102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D-4E6C-7C43-B24C-175C0C66750F}"/>
              </c:ext>
            </c:extLst>
          </c:dPt>
          <c:dPt>
            <c:idx val="103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CF-4E6C-7C43-B24C-175C0C66750F}"/>
              </c:ext>
            </c:extLst>
          </c:dPt>
          <c:dPt>
            <c:idx val="104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1-4E6C-7C43-B24C-175C0C66750F}"/>
              </c:ext>
            </c:extLst>
          </c:dPt>
          <c:dPt>
            <c:idx val="105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3-4E6C-7C43-B24C-175C0C66750F}"/>
              </c:ext>
            </c:extLst>
          </c:dPt>
          <c:dPt>
            <c:idx val="106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5-4E6C-7C43-B24C-175C0C66750F}"/>
              </c:ext>
            </c:extLst>
          </c:dPt>
          <c:dPt>
            <c:idx val="107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7-4E6C-7C43-B24C-175C0C66750F}"/>
              </c:ext>
            </c:extLst>
          </c:dPt>
          <c:dPt>
            <c:idx val="108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9-4E6C-7C43-B24C-175C0C66750F}"/>
              </c:ext>
            </c:extLst>
          </c:dPt>
          <c:dPt>
            <c:idx val="109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B-4E6C-7C43-B24C-175C0C66750F}"/>
              </c:ext>
            </c:extLst>
          </c:dPt>
          <c:dPt>
            <c:idx val="11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D-4E6C-7C43-B24C-175C0C66750F}"/>
              </c:ext>
            </c:extLst>
          </c:dPt>
          <c:dPt>
            <c:idx val="11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DF-4E6C-7C43-B24C-175C0C66750F}"/>
              </c:ext>
            </c:extLst>
          </c:dPt>
          <c:dPt>
            <c:idx val="11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1-4E6C-7C43-B24C-175C0C66750F}"/>
              </c:ext>
            </c:extLst>
          </c:dPt>
          <c:dPt>
            <c:idx val="113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3-4E6C-7C43-B24C-175C0C66750F}"/>
              </c:ext>
            </c:extLst>
          </c:dPt>
          <c:dPt>
            <c:idx val="11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5-4E6C-7C43-B24C-175C0C66750F}"/>
              </c:ext>
            </c:extLst>
          </c:dPt>
          <c:dPt>
            <c:idx val="11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7-4E6C-7C43-B24C-175C0C66750F}"/>
              </c:ext>
            </c:extLst>
          </c:dPt>
          <c:dPt>
            <c:idx val="11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9-4E6C-7C43-B24C-175C0C66750F}"/>
              </c:ext>
            </c:extLst>
          </c:dPt>
          <c:dPt>
            <c:idx val="11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B-4E6C-7C43-B24C-175C0C66750F}"/>
              </c:ext>
            </c:extLst>
          </c:dPt>
          <c:dPt>
            <c:idx val="11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D-4E6C-7C43-B24C-175C0C66750F}"/>
              </c:ext>
            </c:extLst>
          </c:dPt>
          <c:dPt>
            <c:idx val="11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EF-4E6C-7C43-B24C-175C0C66750F}"/>
              </c:ext>
            </c:extLst>
          </c:dPt>
          <c:dPt>
            <c:idx val="120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1-4E6C-7C43-B24C-175C0C66750F}"/>
              </c:ext>
            </c:extLst>
          </c:dPt>
          <c:dPt>
            <c:idx val="12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3-4E6C-7C43-B24C-175C0C66750F}"/>
              </c:ext>
            </c:extLst>
          </c:dPt>
          <c:dPt>
            <c:idx val="122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5-4E6C-7C43-B24C-175C0C66750F}"/>
              </c:ext>
            </c:extLst>
          </c:dPt>
          <c:dPt>
            <c:idx val="123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7-4E6C-7C43-B24C-175C0C66750F}"/>
              </c:ext>
            </c:extLst>
          </c:dPt>
          <c:dPt>
            <c:idx val="124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9-4E6C-7C43-B24C-175C0C66750F}"/>
              </c:ext>
            </c:extLst>
          </c:dPt>
          <c:dPt>
            <c:idx val="125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B-4E6C-7C43-B24C-175C0C66750F}"/>
              </c:ext>
            </c:extLst>
          </c:dPt>
          <c:dPt>
            <c:idx val="12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D-4E6C-7C43-B24C-175C0C66750F}"/>
              </c:ext>
            </c:extLst>
          </c:dPt>
          <c:dPt>
            <c:idx val="127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FF-4E6C-7C43-B24C-175C0C66750F}"/>
              </c:ext>
            </c:extLst>
          </c:dPt>
          <c:dPt>
            <c:idx val="128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1-4E6C-7C43-B24C-175C0C66750F}"/>
              </c:ext>
            </c:extLst>
          </c:dPt>
          <c:dPt>
            <c:idx val="129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3-4E6C-7C43-B24C-175C0C66750F}"/>
              </c:ext>
            </c:extLst>
          </c:dPt>
          <c:dPt>
            <c:idx val="130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5-4E6C-7C43-B24C-175C0C66750F}"/>
              </c:ext>
            </c:extLst>
          </c:dPt>
          <c:dPt>
            <c:idx val="13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7-4E6C-7C43-B24C-175C0C66750F}"/>
              </c:ext>
            </c:extLst>
          </c:dPt>
          <c:dPt>
            <c:idx val="132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9-4E6C-7C43-B24C-175C0C66750F}"/>
              </c:ext>
            </c:extLst>
          </c:dPt>
          <c:dPt>
            <c:idx val="13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B-4E6C-7C43-B24C-175C0C66750F}"/>
              </c:ext>
            </c:extLst>
          </c:dPt>
          <c:dPt>
            <c:idx val="13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D-4E6C-7C43-B24C-175C0C66750F}"/>
              </c:ext>
            </c:extLst>
          </c:dPt>
          <c:dPt>
            <c:idx val="135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0F-4E6C-7C43-B24C-175C0C66750F}"/>
              </c:ext>
            </c:extLst>
          </c:dPt>
          <c:dPt>
            <c:idx val="136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1-4E6C-7C43-B24C-175C0C66750F}"/>
              </c:ext>
            </c:extLst>
          </c:dPt>
          <c:dPt>
            <c:idx val="137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3-4E6C-7C43-B24C-175C0C66750F}"/>
              </c:ext>
            </c:extLst>
          </c:dPt>
          <c:dPt>
            <c:idx val="138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5-4E6C-7C43-B24C-175C0C66750F}"/>
              </c:ext>
            </c:extLst>
          </c:dPt>
          <c:dPt>
            <c:idx val="139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7-4E6C-7C43-B24C-175C0C66750F}"/>
              </c:ext>
            </c:extLst>
          </c:dPt>
          <c:dPt>
            <c:idx val="140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9-4E6C-7C43-B24C-175C0C66750F}"/>
              </c:ext>
            </c:extLst>
          </c:dPt>
          <c:dPt>
            <c:idx val="14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B-4E6C-7C43-B24C-175C0C66750F}"/>
              </c:ext>
            </c:extLst>
          </c:dPt>
          <c:dPt>
            <c:idx val="142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D-4E6C-7C43-B24C-175C0C66750F}"/>
              </c:ext>
            </c:extLst>
          </c:dPt>
          <c:dPt>
            <c:idx val="143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1F-4E6C-7C43-B24C-175C0C66750F}"/>
              </c:ext>
            </c:extLst>
          </c:dPt>
          <c:dPt>
            <c:idx val="144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1-4E6C-7C43-B24C-175C0C66750F}"/>
              </c:ext>
            </c:extLst>
          </c:dPt>
          <c:dPt>
            <c:idx val="145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3-4E6C-7C43-B24C-175C0C66750F}"/>
              </c:ext>
            </c:extLst>
          </c:dPt>
          <c:dPt>
            <c:idx val="146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5-4E6C-7C43-B24C-175C0C66750F}"/>
              </c:ext>
            </c:extLst>
          </c:dPt>
          <c:dPt>
            <c:idx val="147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7-4E6C-7C43-B24C-175C0C66750F}"/>
              </c:ext>
            </c:extLst>
          </c:dPt>
          <c:dPt>
            <c:idx val="148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9-4E6C-7C43-B24C-175C0C66750F}"/>
              </c:ext>
            </c:extLst>
          </c:dPt>
          <c:dPt>
            <c:idx val="149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B-4E6C-7C43-B24C-175C0C66750F}"/>
              </c:ext>
            </c:extLst>
          </c:dPt>
          <c:dPt>
            <c:idx val="150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D-4E6C-7C43-B24C-175C0C66750F}"/>
              </c:ext>
            </c:extLst>
          </c:dPt>
          <c:dPt>
            <c:idx val="15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2F-4E6C-7C43-B24C-175C0C66750F}"/>
              </c:ext>
            </c:extLst>
          </c:dPt>
          <c:dPt>
            <c:idx val="152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1-4E6C-7C43-B24C-175C0C66750F}"/>
              </c:ext>
            </c:extLst>
          </c:dPt>
          <c:dPt>
            <c:idx val="153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3-4E6C-7C43-B24C-175C0C66750F}"/>
              </c:ext>
            </c:extLst>
          </c:dPt>
          <c:dPt>
            <c:idx val="154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5-4E6C-7C43-B24C-175C0C66750F}"/>
              </c:ext>
            </c:extLst>
          </c:dPt>
          <c:dPt>
            <c:idx val="155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7-4E6C-7C43-B24C-175C0C66750F}"/>
              </c:ext>
            </c:extLst>
          </c:dPt>
          <c:dPt>
            <c:idx val="156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9-4E6C-7C43-B24C-175C0C66750F}"/>
              </c:ext>
            </c:extLst>
          </c:dPt>
          <c:dPt>
            <c:idx val="157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B-4E6C-7C43-B24C-175C0C66750F}"/>
              </c:ext>
            </c:extLst>
          </c:dPt>
          <c:dPt>
            <c:idx val="158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D-4E6C-7C43-B24C-175C0C66750F}"/>
              </c:ext>
            </c:extLst>
          </c:dPt>
          <c:dPt>
            <c:idx val="159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3F-4E6C-7C43-B24C-175C0C66750F}"/>
              </c:ext>
            </c:extLst>
          </c:dPt>
          <c:dPt>
            <c:idx val="160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1-4E6C-7C43-B24C-175C0C66750F}"/>
              </c:ext>
            </c:extLst>
          </c:dPt>
          <c:dPt>
            <c:idx val="16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3-4E6C-7C43-B24C-175C0C66750F}"/>
              </c:ext>
            </c:extLst>
          </c:dPt>
          <c:dPt>
            <c:idx val="162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5-4E6C-7C43-B24C-175C0C66750F}"/>
              </c:ext>
            </c:extLst>
          </c:dPt>
          <c:dPt>
            <c:idx val="163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7-4E6C-7C43-B24C-175C0C66750F}"/>
              </c:ext>
            </c:extLst>
          </c:dPt>
          <c:dPt>
            <c:idx val="164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9-4E6C-7C43-B24C-175C0C66750F}"/>
              </c:ext>
            </c:extLst>
          </c:dPt>
          <c:dPt>
            <c:idx val="165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B-4E6C-7C43-B24C-175C0C66750F}"/>
              </c:ext>
            </c:extLst>
          </c:dPt>
          <c:dPt>
            <c:idx val="166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D-4E6C-7C43-B24C-175C0C66750F}"/>
              </c:ext>
            </c:extLst>
          </c:dPt>
          <c:dPt>
            <c:idx val="167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4F-4E6C-7C43-B24C-175C0C66750F}"/>
              </c:ext>
            </c:extLst>
          </c:dPt>
          <c:dPt>
            <c:idx val="168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1-4E6C-7C43-B24C-175C0C66750F}"/>
              </c:ext>
            </c:extLst>
          </c:dPt>
          <c:dPt>
            <c:idx val="169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3-4E6C-7C43-B24C-175C0C66750F}"/>
              </c:ext>
            </c:extLst>
          </c:dPt>
          <c:dPt>
            <c:idx val="170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5-4E6C-7C43-B24C-175C0C66750F}"/>
              </c:ext>
            </c:extLst>
          </c:dPt>
          <c:dPt>
            <c:idx val="17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7-4E6C-7C43-B24C-175C0C66750F}"/>
              </c:ext>
            </c:extLst>
          </c:dPt>
          <c:dPt>
            <c:idx val="172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9-4E6C-7C43-B24C-175C0C66750F}"/>
              </c:ext>
            </c:extLst>
          </c:dPt>
          <c:dPt>
            <c:idx val="17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B-4E6C-7C43-B24C-175C0C66750F}"/>
              </c:ext>
            </c:extLst>
          </c:dPt>
          <c:dPt>
            <c:idx val="174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D-4E6C-7C43-B24C-175C0C66750F}"/>
              </c:ext>
            </c:extLst>
          </c:dPt>
          <c:dPt>
            <c:idx val="175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5F-4E6C-7C43-B24C-175C0C66750F}"/>
              </c:ext>
            </c:extLst>
          </c:dPt>
          <c:dPt>
            <c:idx val="176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1-4E6C-7C43-B24C-175C0C66750F}"/>
              </c:ext>
            </c:extLst>
          </c:dPt>
          <c:dPt>
            <c:idx val="177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3-4E6C-7C43-B24C-175C0C66750F}"/>
              </c:ext>
            </c:extLst>
          </c:dPt>
          <c:dPt>
            <c:idx val="178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5-4E6C-7C43-B24C-175C0C66750F}"/>
              </c:ext>
            </c:extLst>
          </c:dPt>
          <c:dPt>
            <c:idx val="179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7-4E6C-7C43-B24C-175C0C66750F}"/>
              </c:ext>
            </c:extLst>
          </c:dPt>
          <c:dPt>
            <c:idx val="180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9-4E6C-7C43-B24C-175C0C66750F}"/>
              </c:ext>
            </c:extLst>
          </c:dPt>
          <c:dPt>
            <c:idx val="18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B-4E6C-7C43-B24C-175C0C66750F}"/>
              </c:ext>
            </c:extLst>
          </c:dPt>
          <c:dPt>
            <c:idx val="182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D-4E6C-7C43-B24C-175C0C66750F}"/>
              </c:ext>
            </c:extLst>
          </c:dPt>
          <c:dPt>
            <c:idx val="183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6F-4E6C-7C43-B24C-175C0C66750F}"/>
              </c:ext>
            </c:extLst>
          </c:dPt>
          <c:dPt>
            <c:idx val="184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1-4E6C-7C43-B24C-175C0C66750F}"/>
              </c:ext>
            </c:extLst>
          </c:dPt>
          <c:dPt>
            <c:idx val="185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3-4E6C-7C43-B24C-175C0C66750F}"/>
              </c:ext>
            </c:extLst>
          </c:dPt>
          <c:dPt>
            <c:idx val="18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5-4E6C-7C43-B24C-175C0C66750F}"/>
              </c:ext>
            </c:extLst>
          </c:dPt>
          <c:dPt>
            <c:idx val="18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7-4E6C-7C43-B24C-175C0C66750F}"/>
              </c:ext>
            </c:extLst>
          </c:dPt>
          <c:dPt>
            <c:idx val="18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9-4E6C-7C43-B24C-175C0C66750F}"/>
              </c:ext>
            </c:extLst>
          </c:dPt>
          <c:dPt>
            <c:idx val="18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B-4E6C-7C43-B24C-175C0C66750F}"/>
              </c:ext>
            </c:extLst>
          </c:dPt>
          <c:dPt>
            <c:idx val="19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D-4E6C-7C43-B24C-175C0C66750F}"/>
              </c:ext>
            </c:extLst>
          </c:dPt>
          <c:dPt>
            <c:idx val="19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7F-4E6C-7C43-B24C-175C0C66750F}"/>
              </c:ext>
            </c:extLst>
          </c:dPt>
          <c:dPt>
            <c:idx val="192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1-4E6C-7C43-B24C-175C0C66750F}"/>
              </c:ext>
            </c:extLst>
          </c:dPt>
          <c:dPt>
            <c:idx val="193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3-4E6C-7C43-B24C-175C0C66750F}"/>
              </c:ext>
            </c:extLst>
          </c:dPt>
          <c:dPt>
            <c:idx val="194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5-4E6C-7C43-B24C-175C0C66750F}"/>
              </c:ext>
            </c:extLst>
          </c:dPt>
          <c:dPt>
            <c:idx val="195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7-4E6C-7C43-B24C-175C0C66750F}"/>
              </c:ext>
            </c:extLst>
          </c:dPt>
          <c:dPt>
            <c:idx val="196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9-4E6C-7C43-B24C-175C0C66750F}"/>
              </c:ext>
            </c:extLst>
          </c:dPt>
          <c:dPt>
            <c:idx val="197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B-4E6C-7C43-B24C-175C0C66750F}"/>
              </c:ext>
            </c:extLst>
          </c:dPt>
          <c:dPt>
            <c:idx val="198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D-4E6C-7C43-B24C-175C0C66750F}"/>
              </c:ext>
            </c:extLst>
          </c:dPt>
          <c:dPt>
            <c:idx val="199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8F-4E6C-7C43-B24C-175C0C66750F}"/>
              </c:ext>
            </c:extLst>
          </c:dPt>
          <c:dPt>
            <c:idx val="200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1-4E6C-7C43-B24C-175C0C66750F}"/>
              </c:ext>
            </c:extLst>
          </c:dPt>
          <c:dPt>
            <c:idx val="20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3-4E6C-7C43-B24C-175C0C66750F}"/>
              </c:ext>
            </c:extLst>
          </c:dPt>
          <c:dPt>
            <c:idx val="202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5-4E6C-7C43-B24C-175C0C66750F}"/>
              </c:ext>
            </c:extLst>
          </c:dPt>
          <c:dPt>
            <c:idx val="203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7-4E6C-7C43-B24C-175C0C66750F}"/>
              </c:ext>
            </c:extLst>
          </c:dPt>
          <c:dPt>
            <c:idx val="204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9-4E6C-7C43-B24C-175C0C66750F}"/>
              </c:ext>
            </c:extLst>
          </c:dPt>
          <c:dPt>
            <c:idx val="205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B-4E6C-7C43-B24C-175C0C66750F}"/>
              </c:ext>
            </c:extLst>
          </c:dPt>
          <c:dPt>
            <c:idx val="206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D-4E6C-7C43-B24C-175C0C66750F}"/>
              </c:ext>
            </c:extLst>
          </c:dPt>
          <c:dPt>
            <c:idx val="207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9F-4E6C-7C43-B24C-175C0C66750F}"/>
              </c:ext>
            </c:extLst>
          </c:dPt>
          <c:dPt>
            <c:idx val="208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1-4E6C-7C43-B24C-175C0C66750F}"/>
              </c:ext>
            </c:extLst>
          </c:dPt>
          <c:dPt>
            <c:idx val="209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3-4E6C-7C43-B24C-175C0C66750F}"/>
              </c:ext>
            </c:extLst>
          </c:dPt>
          <c:dPt>
            <c:idx val="21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5-4E6C-7C43-B24C-175C0C66750F}"/>
              </c:ext>
            </c:extLst>
          </c:dPt>
          <c:dPt>
            <c:idx val="21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7-4E6C-7C43-B24C-175C0C66750F}"/>
              </c:ext>
            </c:extLst>
          </c:dPt>
          <c:dPt>
            <c:idx val="21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9-4E6C-7C43-B24C-175C0C66750F}"/>
              </c:ext>
            </c:extLst>
          </c:dPt>
          <c:dPt>
            <c:idx val="21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B-4E6C-7C43-B24C-175C0C66750F}"/>
              </c:ext>
            </c:extLst>
          </c:dPt>
          <c:dPt>
            <c:idx val="21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D-4E6C-7C43-B24C-175C0C66750F}"/>
              </c:ext>
            </c:extLst>
          </c:dPt>
          <c:dPt>
            <c:idx val="21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AF-4E6C-7C43-B24C-175C0C66750F}"/>
              </c:ext>
            </c:extLst>
          </c:dPt>
          <c:dPt>
            <c:idx val="216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1-4E6C-7C43-B24C-175C0C66750F}"/>
              </c:ext>
            </c:extLst>
          </c:dPt>
          <c:dPt>
            <c:idx val="217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3-4E6C-7C43-B24C-175C0C66750F}"/>
              </c:ext>
            </c:extLst>
          </c:dPt>
          <c:dPt>
            <c:idx val="218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5-4E6C-7C43-B24C-175C0C66750F}"/>
              </c:ext>
            </c:extLst>
          </c:dPt>
          <c:dPt>
            <c:idx val="219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7-4E6C-7C43-B24C-175C0C66750F}"/>
              </c:ext>
            </c:extLst>
          </c:dPt>
          <c:dPt>
            <c:idx val="22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9-4E6C-7C43-B24C-175C0C66750F}"/>
              </c:ext>
            </c:extLst>
          </c:dPt>
          <c:dPt>
            <c:idx val="221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B-4E6C-7C43-B24C-175C0C66750F}"/>
              </c:ext>
            </c:extLst>
          </c:dPt>
          <c:dPt>
            <c:idx val="222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D-4E6C-7C43-B24C-175C0C66750F}"/>
              </c:ext>
            </c:extLst>
          </c:dPt>
          <c:dPt>
            <c:idx val="22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BF-4E6C-7C43-B24C-175C0C66750F}"/>
              </c:ext>
            </c:extLst>
          </c:dPt>
          <c:dPt>
            <c:idx val="22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1-4E6C-7C43-B24C-175C0C66750F}"/>
              </c:ext>
            </c:extLst>
          </c:dPt>
          <c:dPt>
            <c:idx val="225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3-4E6C-7C43-B24C-175C0C66750F}"/>
              </c:ext>
            </c:extLst>
          </c:dPt>
          <c:dPt>
            <c:idx val="226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5-4E6C-7C43-B24C-175C0C66750F}"/>
              </c:ext>
            </c:extLst>
          </c:dPt>
          <c:dPt>
            <c:idx val="227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7-4E6C-7C43-B24C-175C0C66750F}"/>
              </c:ext>
            </c:extLst>
          </c:dPt>
          <c:dPt>
            <c:idx val="22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9-4E6C-7C43-B24C-175C0C66750F}"/>
              </c:ext>
            </c:extLst>
          </c:dPt>
          <c:dPt>
            <c:idx val="22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B-4E6C-7C43-B24C-175C0C66750F}"/>
              </c:ext>
            </c:extLst>
          </c:dPt>
          <c:dPt>
            <c:idx val="23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D-4E6C-7C43-B24C-175C0C66750F}"/>
              </c:ext>
            </c:extLst>
          </c:dPt>
          <c:dPt>
            <c:idx val="23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CF-4E6C-7C43-B24C-175C0C66750F}"/>
              </c:ext>
            </c:extLst>
          </c:dPt>
          <c:dPt>
            <c:idx val="23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1-4E6C-7C43-B24C-175C0C66750F}"/>
              </c:ext>
            </c:extLst>
          </c:dPt>
          <c:dPt>
            <c:idx val="23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3-4E6C-7C43-B24C-175C0C66750F}"/>
              </c:ext>
            </c:extLst>
          </c:dPt>
          <c:dPt>
            <c:idx val="234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5-4E6C-7C43-B24C-175C0C66750F}"/>
              </c:ext>
            </c:extLst>
          </c:dPt>
          <c:dPt>
            <c:idx val="235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7-4E6C-7C43-B24C-175C0C66750F}"/>
              </c:ext>
            </c:extLst>
          </c:dPt>
          <c:dPt>
            <c:idx val="236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9-4E6C-7C43-B24C-175C0C66750F}"/>
              </c:ext>
            </c:extLst>
          </c:dPt>
          <c:dPt>
            <c:idx val="237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B-4E6C-7C43-B24C-175C0C66750F}"/>
              </c:ext>
            </c:extLst>
          </c:dPt>
          <c:dPt>
            <c:idx val="238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D-4E6C-7C43-B24C-175C0C66750F}"/>
              </c:ext>
            </c:extLst>
          </c:dPt>
          <c:dPt>
            <c:idx val="239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DF-4E6C-7C43-B24C-175C0C66750F}"/>
              </c:ext>
            </c:extLst>
          </c:dPt>
          <c:dPt>
            <c:idx val="240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1-4E6C-7C43-B24C-175C0C66750F}"/>
              </c:ext>
            </c:extLst>
          </c:dPt>
          <c:dPt>
            <c:idx val="24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3-4E6C-7C43-B24C-175C0C66750F}"/>
              </c:ext>
            </c:extLst>
          </c:dPt>
          <c:dPt>
            <c:idx val="242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5-4E6C-7C43-B24C-175C0C66750F}"/>
              </c:ext>
            </c:extLst>
          </c:dPt>
          <c:dPt>
            <c:idx val="243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7-4E6C-7C43-B24C-175C0C66750F}"/>
              </c:ext>
            </c:extLst>
          </c:dPt>
          <c:dPt>
            <c:idx val="24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9-4E6C-7C43-B24C-175C0C66750F}"/>
              </c:ext>
            </c:extLst>
          </c:dPt>
          <c:dPt>
            <c:idx val="245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B-4E6C-7C43-B24C-175C0C66750F}"/>
              </c:ext>
            </c:extLst>
          </c:dPt>
          <c:dPt>
            <c:idx val="246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D-4E6C-7C43-B24C-175C0C66750F}"/>
              </c:ext>
            </c:extLst>
          </c:dPt>
          <c:dPt>
            <c:idx val="247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EF-4E6C-7C43-B24C-175C0C66750F}"/>
              </c:ext>
            </c:extLst>
          </c:dPt>
          <c:dPt>
            <c:idx val="248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1-4E6C-7C43-B24C-175C0C66750F}"/>
              </c:ext>
            </c:extLst>
          </c:dPt>
          <c:dPt>
            <c:idx val="249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3-4E6C-7C43-B24C-175C0C66750F}"/>
              </c:ext>
            </c:extLst>
          </c:dPt>
          <c:dPt>
            <c:idx val="250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5-4E6C-7C43-B24C-175C0C66750F}"/>
              </c:ext>
            </c:extLst>
          </c:dPt>
          <c:dPt>
            <c:idx val="25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7-4E6C-7C43-B24C-175C0C66750F}"/>
              </c:ext>
            </c:extLst>
          </c:dPt>
          <c:dPt>
            <c:idx val="25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9-4E6C-7C43-B24C-175C0C66750F}"/>
              </c:ext>
            </c:extLst>
          </c:dPt>
          <c:dPt>
            <c:idx val="25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B-4E6C-7C43-B24C-175C0C66750F}"/>
              </c:ext>
            </c:extLst>
          </c:dPt>
          <c:dPt>
            <c:idx val="25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D-4E6C-7C43-B24C-175C0C66750F}"/>
              </c:ext>
            </c:extLst>
          </c:dPt>
          <c:dPt>
            <c:idx val="25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1FF-4E6C-7C43-B24C-175C0C66750F}"/>
              </c:ext>
            </c:extLst>
          </c:dPt>
          <c:dPt>
            <c:idx val="25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1-4E6C-7C43-B24C-175C0C66750F}"/>
              </c:ext>
            </c:extLst>
          </c:dPt>
          <c:dPt>
            <c:idx val="257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3-4E6C-7C43-B24C-175C0C66750F}"/>
              </c:ext>
            </c:extLst>
          </c:dPt>
          <c:dPt>
            <c:idx val="258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5-4E6C-7C43-B24C-175C0C66750F}"/>
              </c:ext>
            </c:extLst>
          </c:dPt>
          <c:dPt>
            <c:idx val="259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7-4E6C-7C43-B24C-175C0C66750F}"/>
              </c:ext>
            </c:extLst>
          </c:dPt>
          <c:dPt>
            <c:idx val="260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9-4E6C-7C43-B24C-175C0C66750F}"/>
              </c:ext>
            </c:extLst>
          </c:dPt>
          <c:dPt>
            <c:idx val="26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B-4E6C-7C43-B24C-175C0C66750F}"/>
              </c:ext>
            </c:extLst>
          </c:dPt>
          <c:dPt>
            <c:idx val="262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D-4E6C-7C43-B24C-175C0C66750F}"/>
              </c:ext>
            </c:extLst>
          </c:dPt>
          <c:dPt>
            <c:idx val="263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0F-4E6C-7C43-B24C-175C0C66750F}"/>
              </c:ext>
            </c:extLst>
          </c:dPt>
          <c:dPt>
            <c:idx val="264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1-4E6C-7C43-B24C-175C0C66750F}"/>
              </c:ext>
            </c:extLst>
          </c:dPt>
          <c:dPt>
            <c:idx val="265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3-4E6C-7C43-B24C-175C0C66750F}"/>
              </c:ext>
            </c:extLst>
          </c:dPt>
          <c:dPt>
            <c:idx val="266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5-4E6C-7C43-B24C-175C0C66750F}"/>
              </c:ext>
            </c:extLst>
          </c:dPt>
          <c:dPt>
            <c:idx val="267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7-4E6C-7C43-B24C-175C0C66750F}"/>
              </c:ext>
            </c:extLst>
          </c:dPt>
          <c:dPt>
            <c:idx val="268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9-4E6C-7C43-B24C-175C0C66750F}"/>
              </c:ext>
            </c:extLst>
          </c:dPt>
          <c:dPt>
            <c:idx val="269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lumOff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Off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B-4E6C-7C43-B24C-175C0C66750F}"/>
              </c:ext>
            </c:extLst>
          </c:dPt>
          <c:dPt>
            <c:idx val="27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D-4E6C-7C43-B24C-175C0C66750F}"/>
              </c:ext>
            </c:extLst>
          </c:dPt>
          <c:dPt>
            <c:idx val="27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1F-4E6C-7C43-B24C-175C0C66750F}"/>
              </c:ext>
            </c:extLst>
          </c:dPt>
          <c:dPt>
            <c:idx val="27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1-4E6C-7C43-B24C-175C0C66750F}"/>
              </c:ext>
            </c:extLst>
          </c:dPt>
          <c:dPt>
            <c:idx val="27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3-4E6C-7C43-B24C-175C0C66750F}"/>
              </c:ext>
            </c:extLst>
          </c:dPt>
          <c:dPt>
            <c:idx val="27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5-4E6C-7C43-B24C-175C0C66750F}"/>
              </c:ext>
            </c:extLst>
          </c:dPt>
          <c:dPt>
            <c:idx val="27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7-4E6C-7C43-B24C-175C0C66750F}"/>
              </c:ext>
            </c:extLst>
          </c:dPt>
          <c:dPt>
            <c:idx val="27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9-4E6C-7C43-B24C-175C0C66750F}"/>
              </c:ext>
            </c:extLst>
          </c:dPt>
          <c:dPt>
            <c:idx val="27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B-4E6C-7C43-B24C-175C0C66750F}"/>
              </c:ext>
            </c:extLst>
          </c:dPt>
          <c:dPt>
            <c:idx val="27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D-4E6C-7C43-B24C-175C0C66750F}"/>
              </c:ext>
            </c:extLst>
          </c:dPt>
          <c:dPt>
            <c:idx val="27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2F-4E6C-7C43-B24C-175C0C66750F}"/>
              </c:ext>
            </c:extLst>
          </c:dPt>
          <c:dPt>
            <c:idx val="28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1-4E6C-7C43-B24C-175C0C66750F}"/>
              </c:ext>
            </c:extLst>
          </c:dPt>
          <c:dPt>
            <c:idx val="28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3-4E6C-7C43-B24C-175C0C66750F}"/>
              </c:ext>
            </c:extLst>
          </c:dPt>
          <c:dPt>
            <c:idx val="28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5-4E6C-7C43-B24C-175C0C66750F}"/>
              </c:ext>
            </c:extLst>
          </c:dPt>
          <c:dPt>
            <c:idx val="28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7-4E6C-7C43-B24C-175C0C66750F}"/>
              </c:ext>
            </c:extLst>
          </c:dPt>
          <c:dPt>
            <c:idx val="28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9-4E6C-7C43-B24C-175C0C66750F}"/>
              </c:ext>
            </c:extLst>
          </c:dPt>
          <c:dPt>
            <c:idx val="28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B-4E6C-7C43-B24C-175C0C66750F}"/>
              </c:ext>
            </c:extLst>
          </c:dPt>
          <c:dPt>
            <c:idx val="28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D-4E6C-7C43-B24C-175C0C66750F}"/>
              </c:ext>
            </c:extLst>
          </c:dPt>
          <c:dPt>
            <c:idx val="28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3F-4E6C-7C43-B24C-175C0C66750F}"/>
              </c:ext>
            </c:extLst>
          </c:dPt>
          <c:dPt>
            <c:idx val="28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1-4E6C-7C43-B24C-175C0C66750F}"/>
              </c:ext>
            </c:extLst>
          </c:dPt>
          <c:dPt>
            <c:idx val="28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3-4E6C-7C43-B24C-175C0C66750F}"/>
              </c:ext>
            </c:extLst>
          </c:dPt>
          <c:dPt>
            <c:idx val="29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5-4E6C-7C43-B24C-175C0C66750F}"/>
              </c:ext>
            </c:extLst>
          </c:dPt>
          <c:dPt>
            <c:idx val="29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7-4E6C-7C43-B24C-175C0C66750F}"/>
              </c:ext>
            </c:extLst>
          </c:dPt>
          <c:dPt>
            <c:idx val="29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9-4E6C-7C43-B24C-175C0C66750F}"/>
              </c:ext>
            </c:extLst>
          </c:dPt>
          <c:dPt>
            <c:idx val="29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B-4E6C-7C43-B24C-175C0C66750F}"/>
              </c:ext>
            </c:extLst>
          </c:dPt>
          <c:dPt>
            <c:idx val="29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D-4E6C-7C43-B24C-175C0C66750F}"/>
              </c:ext>
            </c:extLst>
          </c:dPt>
          <c:dPt>
            <c:idx val="29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4F-4E6C-7C43-B24C-175C0C66750F}"/>
              </c:ext>
            </c:extLst>
          </c:dPt>
          <c:dPt>
            <c:idx val="29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1-4E6C-7C43-B24C-175C0C66750F}"/>
              </c:ext>
            </c:extLst>
          </c:dPt>
          <c:dPt>
            <c:idx val="29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3-4E6C-7C43-B24C-175C0C66750F}"/>
              </c:ext>
            </c:extLst>
          </c:dPt>
          <c:dPt>
            <c:idx val="29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5-4E6C-7C43-B24C-175C0C66750F}"/>
              </c:ext>
            </c:extLst>
          </c:dPt>
          <c:dPt>
            <c:idx val="29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7-4E6C-7C43-B24C-175C0C66750F}"/>
              </c:ext>
            </c:extLst>
          </c:dPt>
          <c:dPt>
            <c:idx val="30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9-4E6C-7C43-B24C-175C0C66750F}"/>
              </c:ext>
            </c:extLst>
          </c:dPt>
          <c:dPt>
            <c:idx val="30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B-4E6C-7C43-B24C-175C0C66750F}"/>
              </c:ext>
            </c:extLst>
          </c:dPt>
          <c:dPt>
            <c:idx val="30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D-4E6C-7C43-B24C-175C0C66750F}"/>
              </c:ext>
            </c:extLst>
          </c:dPt>
          <c:dPt>
            <c:idx val="30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25F-4E6C-7C43-B24C-175C0C66750F}"/>
              </c:ext>
            </c:extLst>
          </c:dPt>
          <c:cat>
            <c:strRef>
              <c:f>'Pivot Two'!$A$4:$A$307</c:f>
              <c:strCache>
                <c:ptCount val="304"/>
                <c:pt idx="0">
                  <c:v>ALBERTSON</c:v>
                </c:pt>
                <c:pt idx="1">
                  <c:v>ALBUQUERQUE</c:v>
                </c:pt>
                <c:pt idx="2">
                  <c:v>AMHERST</c:v>
                </c:pt>
                <c:pt idx="3">
                  <c:v>AMITYVILLE</c:v>
                </c:pt>
                <c:pt idx="4">
                  <c:v>ANN ARBOR</c:v>
                </c:pt>
                <c:pt idx="5">
                  <c:v>ARCADIA</c:v>
                </c:pt>
                <c:pt idx="6">
                  <c:v>ARDSLEY</c:v>
                </c:pt>
                <c:pt idx="7">
                  <c:v>ARMONK</c:v>
                </c:pt>
                <c:pt idx="8">
                  <c:v>ARVERNE</c:v>
                </c:pt>
                <c:pt idx="9">
                  <c:v>ASTORIA</c:v>
                </c:pt>
                <c:pt idx="10">
                  <c:v>ATLANTA</c:v>
                </c:pt>
                <c:pt idx="11">
                  <c:v>BAKERSFIELD</c:v>
                </c:pt>
                <c:pt idx="12">
                  <c:v>BALDWIN</c:v>
                </c:pt>
                <c:pt idx="13">
                  <c:v>BATAVIA</c:v>
                </c:pt>
                <c:pt idx="14">
                  <c:v>BAY SHORE</c:v>
                </c:pt>
                <c:pt idx="15">
                  <c:v>BAYSIDE</c:v>
                </c:pt>
                <c:pt idx="16">
                  <c:v>BAYSIDE HILLS</c:v>
                </c:pt>
                <c:pt idx="17">
                  <c:v>BEDFORD</c:v>
                </c:pt>
                <c:pt idx="18">
                  <c:v>BELLEROSE</c:v>
                </c:pt>
                <c:pt idx="19">
                  <c:v>BELLEVUE</c:v>
                </c:pt>
                <c:pt idx="20">
                  <c:v>BELLMORE</c:v>
                </c:pt>
                <c:pt idx="21">
                  <c:v>BENTON HARBOR</c:v>
                </c:pt>
                <c:pt idx="22">
                  <c:v>BENTONVILLE</c:v>
                </c:pt>
                <c:pt idx="23">
                  <c:v>BETHPAGE</c:v>
                </c:pt>
                <c:pt idx="24">
                  <c:v>BEVERLY HILLS</c:v>
                </c:pt>
                <c:pt idx="25">
                  <c:v>BIRMINGHAM</c:v>
                </c:pt>
                <c:pt idx="26">
                  <c:v>BLOOMFIELD HILLS</c:v>
                </c:pt>
                <c:pt idx="27">
                  <c:v>BLOOMINGTON</c:v>
                </c:pt>
                <c:pt idx="28">
                  <c:v>BOCA RATON</c:v>
                </c:pt>
                <c:pt idx="29">
                  <c:v>BOHEMIA</c:v>
                </c:pt>
                <c:pt idx="30">
                  <c:v>BOSTON</c:v>
                </c:pt>
                <c:pt idx="31">
                  <c:v>BOULDER</c:v>
                </c:pt>
                <c:pt idx="32">
                  <c:v>BREEZY POINT</c:v>
                </c:pt>
                <c:pt idx="33">
                  <c:v>BRIARWOOD</c:v>
                </c:pt>
                <c:pt idx="34">
                  <c:v>BRICK</c:v>
                </c:pt>
                <c:pt idx="35">
                  <c:v>BRONX</c:v>
                </c:pt>
                <c:pt idx="36">
                  <c:v>BROOKFIELD</c:v>
                </c:pt>
                <c:pt idx="37">
                  <c:v>BROOKHAVEN</c:v>
                </c:pt>
                <c:pt idx="38">
                  <c:v>BROOKLYN</c:v>
                </c:pt>
                <c:pt idx="39">
                  <c:v>BUFFALO</c:v>
                </c:pt>
                <c:pt idx="40">
                  <c:v>BUFORD</c:v>
                </c:pt>
                <c:pt idx="41">
                  <c:v>BURLINGTON</c:v>
                </c:pt>
                <c:pt idx="42">
                  <c:v>CAMBRIA HTS</c:v>
                </c:pt>
                <c:pt idx="43">
                  <c:v>CAMDEN</c:v>
                </c:pt>
                <c:pt idx="44">
                  <c:v>CAMP HILL</c:v>
                </c:pt>
                <c:pt idx="45">
                  <c:v>CARLSBAD</c:v>
                </c:pt>
                <c:pt idx="46">
                  <c:v>CAROL STREAM</c:v>
                </c:pt>
                <c:pt idx="47">
                  <c:v>CARROLLTON</c:v>
                </c:pt>
                <c:pt idx="48">
                  <c:v>CASTLE ROCK</c:v>
                </c:pt>
                <c:pt idx="49">
                  <c:v>CENTRAL ISLIP</c:v>
                </c:pt>
                <c:pt idx="50">
                  <c:v>CHARLOTTE</c:v>
                </c:pt>
                <c:pt idx="51">
                  <c:v>CHERRY HILL</c:v>
                </c:pt>
                <c:pt idx="52">
                  <c:v>CHESAPEAKE</c:v>
                </c:pt>
                <c:pt idx="53">
                  <c:v>CHESTER</c:v>
                </c:pt>
                <c:pt idx="54">
                  <c:v>CHICAGO</c:v>
                </c:pt>
                <c:pt idx="55">
                  <c:v>CINCINNATI</c:v>
                </c:pt>
                <c:pt idx="56">
                  <c:v>COLLEGE PARK</c:v>
                </c:pt>
                <c:pt idx="57">
                  <c:v>COLLEGE POINT</c:v>
                </c:pt>
                <c:pt idx="58">
                  <c:v>COLTS NECK</c:v>
                </c:pt>
                <c:pt idx="59">
                  <c:v>COLUMBUS</c:v>
                </c:pt>
                <c:pt idx="60">
                  <c:v>COMMACK</c:v>
                </c:pt>
                <c:pt idx="61">
                  <c:v>COMPTON</c:v>
                </c:pt>
                <c:pt idx="62">
                  <c:v>CONSHOHOCKEN</c:v>
                </c:pt>
                <c:pt idx="63">
                  <c:v>COON RAPIDS</c:v>
                </c:pt>
                <c:pt idx="64">
                  <c:v>COPPELL</c:v>
                </c:pt>
                <c:pt idx="65">
                  <c:v>CORONA</c:v>
                </c:pt>
                <c:pt idx="66">
                  <c:v>COSTA MESA</c:v>
                </c:pt>
                <c:pt idx="67">
                  <c:v>CUPERTINO</c:v>
                </c:pt>
                <c:pt idx="68">
                  <c:v>DALLAS</c:v>
                </c:pt>
                <c:pt idx="69">
                  <c:v>DARIEN</c:v>
                </c:pt>
                <c:pt idx="70">
                  <c:v>DEER PARK</c:v>
                </c:pt>
                <c:pt idx="71">
                  <c:v>DEERFIELD</c:v>
                </c:pt>
                <c:pt idx="72">
                  <c:v>DES PLAINES</c:v>
                </c:pt>
                <c:pt idx="73">
                  <c:v>DOUGLASTON</c:v>
                </c:pt>
                <c:pt idx="74">
                  <c:v>DRAPER</c:v>
                </c:pt>
                <c:pt idx="75">
                  <c:v>EAST ELMHURST</c:v>
                </c:pt>
                <c:pt idx="76">
                  <c:v>EAST MEADOW</c:v>
                </c:pt>
                <c:pt idx="77">
                  <c:v>EAST STROUDSBURG</c:v>
                </c:pt>
                <c:pt idx="78">
                  <c:v>EDINA</c:v>
                </c:pt>
                <c:pt idx="79">
                  <c:v>EDISON</c:v>
                </c:pt>
                <c:pt idx="80">
                  <c:v>ELIZABETH</c:v>
                </c:pt>
                <c:pt idx="81">
                  <c:v>ELMHURST</c:v>
                </c:pt>
                <c:pt idx="82">
                  <c:v>ELMONT</c:v>
                </c:pt>
                <c:pt idx="83">
                  <c:v>ELMSFORD</c:v>
                </c:pt>
                <c:pt idx="84">
                  <c:v>ELMWOOD PARK</c:v>
                </c:pt>
                <c:pt idx="85">
                  <c:v>ENGLEWOOD CLIFFS</c:v>
                </c:pt>
                <c:pt idx="86">
                  <c:v>ENGLISHTOWN</c:v>
                </c:pt>
                <c:pt idx="87">
                  <c:v>ESTERO</c:v>
                </c:pt>
                <c:pt idx="88">
                  <c:v>FAIRFIELD</c:v>
                </c:pt>
                <c:pt idx="89">
                  <c:v>FAR ROCKAWAY</c:v>
                </c:pt>
                <c:pt idx="90">
                  <c:v>FARMINGDALE</c:v>
                </c:pt>
                <c:pt idx="91">
                  <c:v>FLORAL PARK</c:v>
                </c:pt>
                <c:pt idx="92">
                  <c:v>FLUSHING</c:v>
                </c:pt>
                <c:pt idx="93">
                  <c:v>FOREST HILLS</c:v>
                </c:pt>
                <c:pt idx="94">
                  <c:v>FORT LAUDERDALE</c:v>
                </c:pt>
                <c:pt idx="95">
                  <c:v>FOUNTAIN VALLEY</c:v>
                </c:pt>
                <c:pt idx="96">
                  <c:v>FRAMINGHAM</c:v>
                </c:pt>
                <c:pt idx="97">
                  <c:v>FRANKLIN</c:v>
                </c:pt>
                <c:pt idx="98">
                  <c:v>FRANKLIN SQ</c:v>
                </c:pt>
                <c:pt idx="99">
                  <c:v>FREEPORT</c:v>
                </c:pt>
                <c:pt idx="100">
                  <c:v>FRESH MEADOWS</c:v>
                </c:pt>
                <c:pt idx="101">
                  <c:v>FT WASHINGTON</c:v>
                </c:pt>
                <c:pt idx="102">
                  <c:v>GARDEN CITY</c:v>
                </c:pt>
                <c:pt idx="103">
                  <c:v>GARFIELD</c:v>
                </c:pt>
                <c:pt idx="104">
                  <c:v>GARNERVILLE</c:v>
                </c:pt>
                <c:pt idx="105">
                  <c:v>GLEN COVE</c:v>
                </c:pt>
                <c:pt idx="106">
                  <c:v>GLENDALE</c:v>
                </c:pt>
                <c:pt idx="107">
                  <c:v>GOLDENS BRIDGE</c:v>
                </c:pt>
                <c:pt idx="108">
                  <c:v>GRAPEVINE</c:v>
                </c:pt>
                <c:pt idx="109">
                  <c:v>GREAT NECK</c:v>
                </c:pt>
                <c:pt idx="110">
                  <c:v>GREEN BROOK</c:v>
                </c:pt>
                <c:pt idx="111">
                  <c:v>GREENSBORO</c:v>
                </c:pt>
                <c:pt idx="112">
                  <c:v>GREENVILLE</c:v>
                </c:pt>
                <c:pt idx="113">
                  <c:v>GREENWOOD VILLAGE</c:v>
                </c:pt>
                <c:pt idx="114">
                  <c:v>GREENWOOD VLG</c:v>
                </c:pt>
                <c:pt idx="115">
                  <c:v>HARRISBURG</c:v>
                </c:pt>
                <c:pt idx="116">
                  <c:v>HARTFORD</c:v>
                </c:pt>
                <c:pt idx="117">
                  <c:v>HAUPPAUGE</c:v>
                </c:pt>
                <c:pt idx="118">
                  <c:v>Hazelwood</c:v>
                </c:pt>
                <c:pt idx="119">
                  <c:v>HEMPSTEAD</c:v>
                </c:pt>
                <c:pt idx="120">
                  <c:v>HEWLETT</c:v>
                </c:pt>
                <c:pt idx="121">
                  <c:v>HICKSVILLE</c:v>
                </c:pt>
                <c:pt idx="122">
                  <c:v>HOFFMAN ESTATES</c:v>
                </c:pt>
                <c:pt idx="123">
                  <c:v>HOLLADAY</c:v>
                </c:pt>
                <c:pt idx="124">
                  <c:v>HOLLIS</c:v>
                </c:pt>
                <c:pt idx="125">
                  <c:v>HOUSTON</c:v>
                </c:pt>
                <c:pt idx="126">
                  <c:v>HOWARD BEACH</c:v>
                </c:pt>
                <c:pt idx="127">
                  <c:v>HOWELL</c:v>
                </c:pt>
                <c:pt idx="128">
                  <c:v>HUNTINGTON STATION</c:v>
                </c:pt>
                <c:pt idx="129">
                  <c:v>INWOOD</c:v>
                </c:pt>
                <c:pt idx="130">
                  <c:v>IRVINE</c:v>
                </c:pt>
                <c:pt idx="131">
                  <c:v>ISELIN</c:v>
                </c:pt>
                <c:pt idx="132">
                  <c:v>ISLAND PARK</c:v>
                </c:pt>
                <c:pt idx="133">
                  <c:v>JACKSON</c:v>
                </c:pt>
                <c:pt idx="134">
                  <c:v>JACKSON HEIGHTS</c:v>
                </c:pt>
                <c:pt idx="135">
                  <c:v>JACKSONVILLE</c:v>
                </c:pt>
                <c:pt idx="136">
                  <c:v>JAMAICA</c:v>
                </c:pt>
                <c:pt idx="137">
                  <c:v>JEFFERSONVILLE</c:v>
                </c:pt>
                <c:pt idx="138">
                  <c:v>JERSEY CITY</c:v>
                </c:pt>
                <c:pt idx="139">
                  <c:v>KANSAS CITY</c:v>
                </c:pt>
                <c:pt idx="140">
                  <c:v>KATY</c:v>
                </c:pt>
                <c:pt idx="141">
                  <c:v>KEARNY</c:v>
                </c:pt>
                <c:pt idx="142">
                  <c:v>KENILWORTH</c:v>
                </c:pt>
                <c:pt idx="143">
                  <c:v>KEW GARDENS HILLS</c:v>
                </c:pt>
                <c:pt idx="144">
                  <c:v>LARGO</c:v>
                </c:pt>
                <c:pt idx="145">
                  <c:v>LAS VEGAS</c:v>
                </c:pt>
                <c:pt idx="146">
                  <c:v>LAURELTON</c:v>
                </c:pt>
                <c:pt idx="147">
                  <c:v>LAWRENCE</c:v>
                </c:pt>
                <c:pt idx="148">
                  <c:v>LISLE</c:v>
                </c:pt>
                <c:pt idx="149">
                  <c:v>LITTLE NECK</c:v>
                </c:pt>
                <c:pt idx="150">
                  <c:v>LITTLE ROCK</c:v>
                </c:pt>
                <c:pt idx="151">
                  <c:v>LIVERPOOL</c:v>
                </c:pt>
                <c:pt idx="152">
                  <c:v>LONG BEACH</c:v>
                </c:pt>
                <c:pt idx="153">
                  <c:v>LONG IS CITY</c:v>
                </c:pt>
                <c:pt idx="154">
                  <c:v>LONG ISLAND CITY</c:v>
                </c:pt>
                <c:pt idx="155">
                  <c:v>LONGWOOD</c:v>
                </c:pt>
                <c:pt idx="156">
                  <c:v>LOS ANGELES</c:v>
                </c:pt>
                <c:pt idx="157">
                  <c:v>LYNNWOOD</c:v>
                </c:pt>
                <c:pt idx="158">
                  <c:v>MADISON</c:v>
                </c:pt>
                <c:pt idx="159">
                  <c:v>MAHOPAC</c:v>
                </c:pt>
                <c:pt idx="160">
                  <c:v>MAMARONECK</c:v>
                </c:pt>
                <c:pt idx="161">
                  <c:v>MANCHESTER</c:v>
                </c:pt>
                <c:pt idx="162">
                  <c:v>MARIETTA</c:v>
                </c:pt>
                <c:pt idx="163">
                  <c:v>MARLTON</c:v>
                </c:pt>
                <c:pt idx="164">
                  <c:v>MASPETH</c:v>
                </c:pt>
                <c:pt idx="165">
                  <c:v>MASSAPEQUA</c:v>
                </c:pt>
                <c:pt idx="166">
                  <c:v>MASSAPEQUA PARK</c:v>
                </c:pt>
                <c:pt idx="167">
                  <c:v>MATTHEWS</c:v>
                </c:pt>
                <c:pt idx="168">
                  <c:v>MELVILLE</c:v>
                </c:pt>
                <c:pt idx="169">
                  <c:v>MEMPHIS</c:v>
                </c:pt>
                <c:pt idx="170">
                  <c:v>METAIRIE</c:v>
                </c:pt>
                <c:pt idx="171">
                  <c:v>MIAMI</c:v>
                </c:pt>
                <c:pt idx="172">
                  <c:v>MIDDLE VILLAGE</c:v>
                </c:pt>
                <c:pt idx="173">
                  <c:v>MIDDLE VLG</c:v>
                </c:pt>
                <c:pt idx="174">
                  <c:v>MIDDLETON</c:v>
                </c:pt>
                <c:pt idx="175">
                  <c:v>MILLER PLACE</c:v>
                </c:pt>
                <c:pt idx="176">
                  <c:v>MINEOLA</c:v>
                </c:pt>
                <c:pt idx="177">
                  <c:v>MINNEAPOLIS</c:v>
                </c:pt>
                <c:pt idx="178">
                  <c:v>MOKENA</c:v>
                </c:pt>
                <c:pt idx="179">
                  <c:v>MONROE</c:v>
                </c:pt>
                <c:pt idx="180">
                  <c:v>MONTVALE</c:v>
                </c:pt>
                <c:pt idx="181">
                  <c:v>MOORESVILLE</c:v>
                </c:pt>
                <c:pt idx="182">
                  <c:v>MORRISVILLE</c:v>
                </c:pt>
                <c:pt idx="183">
                  <c:v>MOUNT SINAI</c:v>
                </c:pt>
                <c:pt idx="184">
                  <c:v>MOUNT VERNON</c:v>
                </c:pt>
                <c:pt idx="185">
                  <c:v>NANUET</c:v>
                </c:pt>
                <c:pt idx="186">
                  <c:v>NASHVILLE</c:v>
                </c:pt>
                <c:pt idx="187">
                  <c:v>NEW BRUNSWICK</c:v>
                </c:pt>
                <c:pt idx="188">
                  <c:v>NEW HYDE PARK</c:v>
                </c:pt>
                <c:pt idx="189">
                  <c:v>NEW LENOX</c:v>
                </c:pt>
                <c:pt idx="190">
                  <c:v>NEW ROCHELLE</c:v>
                </c:pt>
                <c:pt idx="191">
                  <c:v>NEW YORK</c:v>
                </c:pt>
                <c:pt idx="192">
                  <c:v>NEWARK</c:v>
                </c:pt>
                <c:pt idx="193">
                  <c:v>NEWBURGH</c:v>
                </c:pt>
                <c:pt idx="194">
                  <c:v>NEWTON</c:v>
                </c:pt>
                <c:pt idx="195">
                  <c:v>NORFOLK</c:v>
                </c:pt>
                <c:pt idx="196">
                  <c:v>NORTH BERGEN</c:v>
                </c:pt>
                <c:pt idx="197">
                  <c:v>NORTHBROOK</c:v>
                </c:pt>
                <c:pt idx="198">
                  <c:v>NORTHLAKE</c:v>
                </c:pt>
                <c:pt idx="199">
                  <c:v>NORWALK</c:v>
                </c:pt>
                <c:pt idx="200">
                  <c:v>NORWOOD</c:v>
                </c:pt>
                <c:pt idx="201">
                  <c:v>OAKLAND GARDENS</c:v>
                </c:pt>
                <c:pt idx="202">
                  <c:v>OAKS</c:v>
                </c:pt>
                <c:pt idx="203">
                  <c:v>OLD SAYBROOK</c:v>
                </c:pt>
                <c:pt idx="204">
                  <c:v>OLD WESTBURY</c:v>
                </c:pt>
                <c:pt idx="205">
                  <c:v>OVERLAND PARK</c:v>
                </c:pt>
                <c:pt idx="206">
                  <c:v>OZONE PARK</c:v>
                </c:pt>
                <c:pt idx="207">
                  <c:v>PARAMUS</c:v>
                </c:pt>
                <c:pt idx="208">
                  <c:v>PARK RIDGE</c:v>
                </c:pt>
                <c:pt idx="209">
                  <c:v>PARSIPPANY</c:v>
                </c:pt>
                <c:pt idx="210">
                  <c:v>PASSAIC</c:v>
                </c:pt>
                <c:pt idx="211">
                  <c:v>PATERSON</c:v>
                </c:pt>
                <c:pt idx="212">
                  <c:v>PEORIA</c:v>
                </c:pt>
                <c:pt idx="213">
                  <c:v>PEPPER PIKE</c:v>
                </c:pt>
                <c:pt idx="214">
                  <c:v>PHILADELPHIA</c:v>
                </c:pt>
                <c:pt idx="215">
                  <c:v>PHOENIX</c:v>
                </c:pt>
                <c:pt idx="216">
                  <c:v>PISCATAWAY</c:v>
                </c:pt>
                <c:pt idx="217">
                  <c:v>PITTSBURGH</c:v>
                </c:pt>
                <c:pt idx="218">
                  <c:v>PLANO</c:v>
                </c:pt>
                <c:pt idx="219">
                  <c:v>POMONA</c:v>
                </c:pt>
                <c:pt idx="220">
                  <c:v>PORT WASHINGTON</c:v>
                </c:pt>
                <c:pt idx="221">
                  <c:v>PORTLAND</c:v>
                </c:pt>
                <c:pt idx="222">
                  <c:v>PURCHASE</c:v>
                </c:pt>
                <c:pt idx="223">
                  <c:v>QUEENS VILLAGE</c:v>
                </c:pt>
                <c:pt idx="224">
                  <c:v>QUEENS VLG</c:v>
                </c:pt>
                <c:pt idx="225">
                  <c:v>REDMOND</c:v>
                </c:pt>
                <c:pt idx="226">
                  <c:v>REGO PARK</c:v>
                </c:pt>
                <c:pt idx="227">
                  <c:v>RENTON</c:v>
                </c:pt>
                <c:pt idx="228">
                  <c:v>RICHARDSON</c:v>
                </c:pt>
                <c:pt idx="229">
                  <c:v>RICHFIELD</c:v>
                </c:pt>
                <c:pt idx="230">
                  <c:v>RICHMOND HILL</c:v>
                </c:pt>
                <c:pt idx="231">
                  <c:v>RIDGEFIELD PK</c:v>
                </c:pt>
                <c:pt idx="232">
                  <c:v>RIDGEWOOD</c:v>
                </c:pt>
                <c:pt idx="233">
                  <c:v>RIVERHEAD</c:v>
                </c:pt>
                <c:pt idx="234">
                  <c:v>ROCKAWAY BEAC</c:v>
                </c:pt>
                <c:pt idx="235">
                  <c:v>ROCKAWAY BEACH</c:v>
                </c:pt>
                <c:pt idx="236">
                  <c:v>ROCKAWAY PARK</c:v>
                </c:pt>
                <c:pt idx="237">
                  <c:v>ROOSEVELT</c:v>
                </c:pt>
                <c:pt idx="238">
                  <c:v>ROSEDALE</c:v>
                </c:pt>
                <c:pt idx="239">
                  <c:v>ROSLYN HEIGHTS</c:v>
                </c:pt>
                <c:pt idx="240">
                  <c:v>ROSWELL</c:v>
                </c:pt>
                <c:pt idx="241">
                  <c:v>RYE BROOK</c:v>
                </c:pt>
                <c:pt idx="242">
                  <c:v>S OZONE PARK</c:v>
                </c:pt>
                <c:pt idx="243">
                  <c:v>S RICHMOND HL</c:v>
                </c:pt>
                <c:pt idx="244">
                  <c:v>SAINT ALBANS</c:v>
                </c:pt>
                <c:pt idx="245">
                  <c:v>SAINT LOUIS</c:v>
                </c:pt>
                <c:pt idx="246">
                  <c:v>SAINT PAUL</c:v>
                </c:pt>
                <c:pt idx="247">
                  <c:v>SAN ANTONIO</c:v>
                </c:pt>
                <c:pt idx="248">
                  <c:v>SAN DIEGO</c:v>
                </c:pt>
                <c:pt idx="249">
                  <c:v>SAN FRANCISCO</c:v>
                </c:pt>
                <c:pt idx="250">
                  <c:v>SCARSDALE</c:v>
                </c:pt>
                <c:pt idx="251">
                  <c:v>SCOTTSDALE</c:v>
                </c:pt>
                <c:pt idx="252">
                  <c:v>SEAFORD</c:v>
                </c:pt>
                <c:pt idx="253">
                  <c:v>SEATTLE</c:v>
                </c:pt>
                <c:pt idx="254">
                  <c:v>SHERMAN OAKS</c:v>
                </c:pt>
                <c:pt idx="255">
                  <c:v>SILVER SPRING</c:v>
                </c:pt>
                <c:pt idx="256">
                  <c:v>SKOKIE</c:v>
                </c:pt>
                <c:pt idx="257">
                  <c:v>SOMERSET</c:v>
                </c:pt>
                <c:pt idx="258">
                  <c:v>SOUTH HEMPSTEAD</c:v>
                </c:pt>
                <c:pt idx="259">
                  <c:v>SOUTH OZONE PARK</c:v>
                </c:pt>
                <c:pt idx="260">
                  <c:v>SOUTH RICHMOND HILL</c:v>
                </c:pt>
                <c:pt idx="261">
                  <c:v>SOUTHLAKE</c:v>
                </c:pt>
                <c:pt idx="262">
                  <c:v>SPRINGFIELD GAR</c:v>
                </c:pt>
                <c:pt idx="263">
                  <c:v>SPRINGFIELD GARDENS</c:v>
                </c:pt>
                <c:pt idx="264">
                  <c:v>SPRNGFLD GDNS</c:v>
                </c:pt>
                <c:pt idx="265">
                  <c:v>ST PETERSBURG</c:v>
                </c:pt>
                <c:pt idx="266">
                  <c:v>STAMFORD</c:v>
                </c:pt>
                <c:pt idx="267">
                  <c:v>STATEN ISLAND</c:v>
                </c:pt>
                <c:pt idx="268">
                  <c:v>STONY BROOK</c:v>
                </c:pt>
                <c:pt idx="269">
                  <c:v>SUNNYSIDE</c:v>
                </c:pt>
                <c:pt idx="270">
                  <c:v>SUNRISE</c:v>
                </c:pt>
                <c:pt idx="271">
                  <c:v>SYOSSET</c:v>
                </c:pt>
                <c:pt idx="272">
                  <c:v>TAMPA</c:v>
                </c:pt>
                <c:pt idx="273">
                  <c:v>TINTON FALLS</c:v>
                </c:pt>
                <c:pt idx="274">
                  <c:v>TULSA</c:v>
                </c:pt>
                <c:pt idx="275">
                  <c:v>TWINSBURG</c:v>
                </c:pt>
                <c:pt idx="276">
                  <c:v>UNION</c:v>
                </c:pt>
                <c:pt idx="277">
                  <c:v>VALHALLA</c:v>
                </c:pt>
                <c:pt idx="278">
                  <c:v>VALLEY STREAM</c:v>
                </c:pt>
                <c:pt idx="279">
                  <c:v>VERNON</c:v>
                </c:pt>
                <c:pt idx="280">
                  <c:v>VIRGINIA BCH</c:v>
                </c:pt>
                <c:pt idx="281">
                  <c:v>WACO</c:v>
                </c:pt>
                <c:pt idx="282">
                  <c:v>WADING RIVER</c:v>
                </c:pt>
                <c:pt idx="283">
                  <c:v>WANTAGH</c:v>
                </c:pt>
                <c:pt idx="284">
                  <c:v>WASHINGTON CROSSING</c:v>
                </c:pt>
                <c:pt idx="285">
                  <c:v>WATERLOO</c:v>
                </c:pt>
                <c:pt idx="286">
                  <c:v>WAYNE</c:v>
                </c:pt>
                <c:pt idx="287">
                  <c:v>WEST BABYLON</c:v>
                </c:pt>
                <c:pt idx="288">
                  <c:v>WEST BRIDGEWATER</c:v>
                </c:pt>
                <c:pt idx="289">
                  <c:v>WESTBOROUGH</c:v>
                </c:pt>
                <c:pt idx="290">
                  <c:v>WESTBURY</c:v>
                </c:pt>
                <c:pt idx="291">
                  <c:v>WHITE PLAINS</c:v>
                </c:pt>
                <c:pt idx="292">
                  <c:v>WHITESTONE</c:v>
                </c:pt>
                <c:pt idx="293">
                  <c:v>WHITEVILLE</c:v>
                </c:pt>
                <c:pt idx="294">
                  <c:v>WILMINGTON</c:v>
                </c:pt>
                <c:pt idx="295">
                  <c:v>WOODBRIDGE</c:v>
                </c:pt>
                <c:pt idx="296">
                  <c:v>WOODBURY</c:v>
                </c:pt>
                <c:pt idx="297">
                  <c:v>WOODHAVEN</c:v>
                </c:pt>
                <c:pt idx="298">
                  <c:v>WOODMERE</c:v>
                </c:pt>
                <c:pt idx="299">
                  <c:v>WOODSIDE</c:v>
                </c:pt>
                <c:pt idx="300">
                  <c:v>WOODSTOCK</c:v>
                </c:pt>
                <c:pt idx="301">
                  <c:v>WOONSOCKET</c:v>
                </c:pt>
                <c:pt idx="302">
                  <c:v>YONKERS</c:v>
                </c:pt>
                <c:pt idx="303">
                  <c:v>(blank)</c:v>
                </c:pt>
              </c:strCache>
            </c:strRef>
          </c:cat>
          <c:val>
            <c:numRef>
              <c:f>'Pivot Two'!$B$4:$B$307</c:f>
              <c:numCache>
                <c:formatCode>General</c:formatCode>
                <c:ptCount val="30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6</c:v>
                </c:pt>
                <c:pt idx="4">
                  <c:v>1</c:v>
                </c:pt>
                <c:pt idx="5">
                  <c:v>12</c:v>
                </c:pt>
                <c:pt idx="7">
                  <c:v>1</c:v>
                </c:pt>
                <c:pt idx="8">
                  <c:v>34</c:v>
                </c:pt>
                <c:pt idx="9">
                  <c:v>25</c:v>
                </c:pt>
                <c:pt idx="10">
                  <c:v>22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11</c:v>
                </c:pt>
                <c:pt idx="18">
                  <c:v>1</c:v>
                </c:pt>
                <c:pt idx="19">
                  <c:v>5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4</c:v>
                </c:pt>
                <c:pt idx="24">
                  <c:v>4</c:v>
                </c:pt>
                <c:pt idx="25">
                  <c:v>1</c:v>
                </c:pt>
                <c:pt idx="26">
                  <c:v>3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193</c:v>
                </c:pt>
                <c:pt idx="37">
                  <c:v>1</c:v>
                </c:pt>
                <c:pt idx="38">
                  <c:v>411</c:v>
                </c:pt>
                <c:pt idx="39">
                  <c:v>2</c:v>
                </c:pt>
                <c:pt idx="41">
                  <c:v>1</c:v>
                </c:pt>
                <c:pt idx="42">
                  <c:v>1</c:v>
                </c:pt>
                <c:pt idx="44">
                  <c:v>2</c:v>
                </c:pt>
                <c:pt idx="45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3</c:v>
                </c:pt>
                <c:pt idx="54">
                  <c:v>2</c:v>
                </c:pt>
                <c:pt idx="55">
                  <c:v>6</c:v>
                </c:pt>
                <c:pt idx="56">
                  <c:v>1</c:v>
                </c:pt>
                <c:pt idx="57">
                  <c:v>9</c:v>
                </c:pt>
                <c:pt idx="58">
                  <c:v>1</c:v>
                </c:pt>
                <c:pt idx="59">
                  <c:v>2</c:v>
                </c:pt>
                <c:pt idx="60">
                  <c:v>3</c:v>
                </c:pt>
                <c:pt idx="61">
                  <c:v>1</c:v>
                </c:pt>
                <c:pt idx="62">
                  <c:v>3</c:v>
                </c:pt>
                <c:pt idx="63">
                  <c:v>2</c:v>
                </c:pt>
                <c:pt idx="65">
                  <c:v>21</c:v>
                </c:pt>
                <c:pt idx="67">
                  <c:v>3</c:v>
                </c:pt>
                <c:pt idx="68">
                  <c:v>4</c:v>
                </c:pt>
                <c:pt idx="69">
                  <c:v>2</c:v>
                </c:pt>
                <c:pt idx="70">
                  <c:v>1</c:v>
                </c:pt>
                <c:pt idx="71">
                  <c:v>4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8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6">
                  <c:v>1</c:v>
                </c:pt>
                <c:pt idx="87">
                  <c:v>4</c:v>
                </c:pt>
                <c:pt idx="88">
                  <c:v>1</c:v>
                </c:pt>
                <c:pt idx="89">
                  <c:v>2</c:v>
                </c:pt>
                <c:pt idx="90">
                  <c:v>33</c:v>
                </c:pt>
                <c:pt idx="91">
                  <c:v>1</c:v>
                </c:pt>
                <c:pt idx="92">
                  <c:v>48</c:v>
                </c:pt>
                <c:pt idx="93">
                  <c:v>14</c:v>
                </c:pt>
                <c:pt idx="94">
                  <c:v>2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4</c:v>
                </c:pt>
                <c:pt idx="100">
                  <c:v>7</c:v>
                </c:pt>
                <c:pt idx="101">
                  <c:v>1</c:v>
                </c:pt>
                <c:pt idx="102">
                  <c:v>4</c:v>
                </c:pt>
                <c:pt idx="104">
                  <c:v>1</c:v>
                </c:pt>
                <c:pt idx="105">
                  <c:v>1</c:v>
                </c:pt>
                <c:pt idx="106">
                  <c:v>6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1</c:v>
                </c:pt>
                <c:pt idx="115">
                  <c:v>2</c:v>
                </c:pt>
                <c:pt idx="116">
                  <c:v>2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2">
                  <c:v>20</c:v>
                </c:pt>
                <c:pt idx="123">
                  <c:v>1</c:v>
                </c:pt>
                <c:pt idx="124">
                  <c:v>1</c:v>
                </c:pt>
                <c:pt idx="125">
                  <c:v>7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2</c:v>
                </c:pt>
                <c:pt idx="133">
                  <c:v>5</c:v>
                </c:pt>
                <c:pt idx="134">
                  <c:v>35</c:v>
                </c:pt>
                <c:pt idx="135">
                  <c:v>2</c:v>
                </c:pt>
                <c:pt idx="136">
                  <c:v>48</c:v>
                </c:pt>
                <c:pt idx="138">
                  <c:v>3</c:v>
                </c:pt>
                <c:pt idx="139">
                  <c:v>1</c:v>
                </c:pt>
                <c:pt idx="140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8</c:v>
                </c:pt>
                <c:pt idx="149">
                  <c:v>5</c:v>
                </c:pt>
                <c:pt idx="150">
                  <c:v>2</c:v>
                </c:pt>
                <c:pt idx="151">
                  <c:v>18</c:v>
                </c:pt>
                <c:pt idx="152">
                  <c:v>1</c:v>
                </c:pt>
                <c:pt idx="153">
                  <c:v>2</c:v>
                </c:pt>
                <c:pt idx="154">
                  <c:v>36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1</c:v>
                </c:pt>
                <c:pt idx="161">
                  <c:v>22</c:v>
                </c:pt>
                <c:pt idx="162">
                  <c:v>2</c:v>
                </c:pt>
                <c:pt idx="164">
                  <c:v>12</c:v>
                </c:pt>
                <c:pt idx="165">
                  <c:v>3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8</c:v>
                </c:pt>
                <c:pt idx="171">
                  <c:v>4</c:v>
                </c:pt>
                <c:pt idx="172">
                  <c:v>3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11</c:v>
                </c:pt>
                <c:pt idx="179">
                  <c:v>1</c:v>
                </c:pt>
                <c:pt idx="180">
                  <c:v>1</c:v>
                </c:pt>
                <c:pt idx="181">
                  <c:v>5</c:v>
                </c:pt>
                <c:pt idx="183">
                  <c:v>2</c:v>
                </c:pt>
                <c:pt idx="188">
                  <c:v>3</c:v>
                </c:pt>
                <c:pt idx="189">
                  <c:v>1</c:v>
                </c:pt>
                <c:pt idx="190">
                  <c:v>2</c:v>
                </c:pt>
                <c:pt idx="191">
                  <c:v>388</c:v>
                </c:pt>
                <c:pt idx="192">
                  <c:v>2</c:v>
                </c:pt>
                <c:pt idx="193">
                  <c:v>1</c:v>
                </c:pt>
                <c:pt idx="194">
                  <c:v>1</c:v>
                </c:pt>
                <c:pt idx="195">
                  <c:v>3</c:v>
                </c:pt>
                <c:pt idx="196">
                  <c:v>2</c:v>
                </c:pt>
                <c:pt idx="197">
                  <c:v>1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2</c:v>
                </c:pt>
                <c:pt idx="206">
                  <c:v>21</c:v>
                </c:pt>
                <c:pt idx="207">
                  <c:v>1</c:v>
                </c:pt>
                <c:pt idx="209">
                  <c:v>4</c:v>
                </c:pt>
                <c:pt idx="210">
                  <c:v>2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5</c:v>
                </c:pt>
                <c:pt idx="219">
                  <c:v>1</c:v>
                </c:pt>
                <c:pt idx="220">
                  <c:v>1</c:v>
                </c:pt>
                <c:pt idx="222">
                  <c:v>1</c:v>
                </c:pt>
                <c:pt idx="223">
                  <c:v>9</c:v>
                </c:pt>
                <c:pt idx="224">
                  <c:v>9</c:v>
                </c:pt>
                <c:pt idx="225">
                  <c:v>1</c:v>
                </c:pt>
                <c:pt idx="226">
                  <c:v>12</c:v>
                </c:pt>
                <c:pt idx="227">
                  <c:v>4</c:v>
                </c:pt>
                <c:pt idx="228">
                  <c:v>1</c:v>
                </c:pt>
                <c:pt idx="229">
                  <c:v>2</c:v>
                </c:pt>
                <c:pt idx="230">
                  <c:v>1</c:v>
                </c:pt>
                <c:pt idx="232">
                  <c:v>11</c:v>
                </c:pt>
                <c:pt idx="233">
                  <c:v>1</c:v>
                </c:pt>
                <c:pt idx="234">
                  <c:v>1</c:v>
                </c:pt>
                <c:pt idx="235">
                  <c:v>6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40">
                  <c:v>3</c:v>
                </c:pt>
                <c:pt idx="241">
                  <c:v>2</c:v>
                </c:pt>
                <c:pt idx="242">
                  <c:v>4</c:v>
                </c:pt>
                <c:pt idx="243">
                  <c:v>1</c:v>
                </c:pt>
                <c:pt idx="244">
                  <c:v>3</c:v>
                </c:pt>
                <c:pt idx="245">
                  <c:v>6</c:v>
                </c:pt>
                <c:pt idx="246">
                  <c:v>2</c:v>
                </c:pt>
                <c:pt idx="247">
                  <c:v>1</c:v>
                </c:pt>
                <c:pt idx="249">
                  <c:v>4</c:v>
                </c:pt>
                <c:pt idx="251">
                  <c:v>1</c:v>
                </c:pt>
                <c:pt idx="252">
                  <c:v>2</c:v>
                </c:pt>
                <c:pt idx="253">
                  <c:v>3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2</c:v>
                </c:pt>
                <c:pt idx="258">
                  <c:v>1</c:v>
                </c:pt>
                <c:pt idx="259">
                  <c:v>8</c:v>
                </c:pt>
                <c:pt idx="260">
                  <c:v>17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2</c:v>
                </c:pt>
                <c:pt idx="266">
                  <c:v>1</c:v>
                </c:pt>
                <c:pt idx="267">
                  <c:v>74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3">
                  <c:v>1</c:v>
                </c:pt>
                <c:pt idx="275">
                  <c:v>2</c:v>
                </c:pt>
                <c:pt idx="276">
                  <c:v>1</c:v>
                </c:pt>
                <c:pt idx="277">
                  <c:v>1</c:v>
                </c:pt>
                <c:pt idx="278">
                  <c:v>3</c:v>
                </c:pt>
                <c:pt idx="279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2</c:v>
                </c:pt>
                <c:pt idx="288">
                  <c:v>1</c:v>
                </c:pt>
                <c:pt idx="289">
                  <c:v>2</c:v>
                </c:pt>
                <c:pt idx="290">
                  <c:v>6</c:v>
                </c:pt>
                <c:pt idx="291">
                  <c:v>2</c:v>
                </c:pt>
                <c:pt idx="292">
                  <c:v>2</c:v>
                </c:pt>
                <c:pt idx="293">
                  <c:v>1</c:v>
                </c:pt>
                <c:pt idx="294">
                  <c:v>6</c:v>
                </c:pt>
                <c:pt idx="295">
                  <c:v>1</c:v>
                </c:pt>
                <c:pt idx="297">
                  <c:v>3</c:v>
                </c:pt>
                <c:pt idx="298">
                  <c:v>1</c:v>
                </c:pt>
                <c:pt idx="299">
                  <c:v>14</c:v>
                </c:pt>
                <c:pt idx="300">
                  <c:v>1</c:v>
                </c:pt>
                <c:pt idx="301">
                  <c:v>1</c:v>
                </c:pt>
                <c:pt idx="302">
                  <c:v>5</c:v>
                </c:pt>
                <c:pt idx="30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260-4E6C-7C43-B24C-175C0C667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Gill Sans MT" panose="020B0502020104020203" pitchFamily="34" charset="77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[Book1]Pivot Three!PivotTable4</c:name>
    <c:fmtId val="10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r>
              <a:rPr lang="en-GB">
                <a:latin typeface="Gill Sans MT" panose="020B0502020104020203" pitchFamily="34" charset="77"/>
              </a:rPr>
              <a:t>Business Complaints</a:t>
            </a:r>
            <a:r>
              <a:rPr lang="en-GB" baseline="0">
                <a:latin typeface="Gill Sans MT" panose="020B0502020104020203" pitchFamily="34" charset="77"/>
              </a:rPr>
              <a:t> Tpes and Results</a:t>
            </a:r>
            <a:endParaRPr lang="en-GB">
              <a:latin typeface="Gill Sans MT" panose="020B0502020104020203" pitchFamily="34" charset="7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3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4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5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6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2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3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4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5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6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2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3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3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4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5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6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2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3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4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5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6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2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3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3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4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5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6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2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3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4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5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6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2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3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3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1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3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4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5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6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1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 w="28575" cap="rnd">
            <a:solidFill>
              <a:schemeClr val="accent2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 w="28575" cap="rnd">
            <a:solidFill>
              <a:schemeClr val="accent3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28575" cap="rnd">
            <a:solidFill>
              <a:schemeClr val="accent4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 w="28575" cap="rnd">
            <a:solidFill>
              <a:schemeClr val="accent5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 w="28575" cap="rnd">
            <a:solidFill>
              <a:schemeClr val="accent6">
                <a:lumMod val="80000"/>
                <a:lumOff val="2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 w="28575" cap="rnd">
            <a:solidFill>
              <a:schemeClr val="accent1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 w="28575" cap="rnd">
            <a:solidFill>
              <a:schemeClr val="accent2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 w="28575" cap="rnd">
            <a:solidFill>
              <a:schemeClr val="accent3">
                <a:lumMod val="8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Three'!$B$3:$B$4</c:f>
              <c:strCache>
                <c:ptCount val="1"/>
                <c:pt idx="0">
                  <c:v>Advised to Sue - ATS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Three'!$B$5:$B$45</c:f>
              <c:numCache>
                <c:formatCode>General</c:formatCode>
                <c:ptCount val="41"/>
                <c:pt idx="1">
                  <c:v>7</c:v>
                </c:pt>
                <c:pt idx="2">
                  <c:v>2</c:v>
                </c:pt>
                <c:pt idx="5">
                  <c:v>29</c:v>
                </c:pt>
                <c:pt idx="6">
                  <c:v>39</c:v>
                </c:pt>
                <c:pt idx="7">
                  <c:v>4</c:v>
                </c:pt>
                <c:pt idx="8">
                  <c:v>3</c:v>
                </c:pt>
                <c:pt idx="10">
                  <c:v>1</c:v>
                </c:pt>
                <c:pt idx="11">
                  <c:v>8</c:v>
                </c:pt>
                <c:pt idx="12">
                  <c:v>85</c:v>
                </c:pt>
                <c:pt idx="13">
                  <c:v>9</c:v>
                </c:pt>
                <c:pt idx="14">
                  <c:v>1</c:v>
                </c:pt>
                <c:pt idx="15">
                  <c:v>62</c:v>
                </c:pt>
                <c:pt idx="16">
                  <c:v>1</c:v>
                </c:pt>
                <c:pt idx="18">
                  <c:v>5</c:v>
                </c:pt>
                <c:pt idx="19">
                  <c:v>1</c:v>
                </c:pt>
                <c:pt idx="20">
                  <c:v>52</c:v>
                </c:pt>
                <c:pt idx="22">
                  <c:v>37</c:v>
                </c:pt>
                <c:pt idx="23">
                  <c:v>71</c:v>
                </c:pt>
                <c:pt idx="24">
                  <c:v>3</c:v>
                </c:pt>
                <c:pt idx="25">
                  <c:v>1</c:v>
                </c:pt>
                <c:pt idx="27">
                  <c:v>2</c:v>
                </c:pt>
                <c:pt idx="29">
                  <c:v>53</c:v>
                </c:pt>
                <c:pt idx="32">
                  <c:v>2</c:v>
                </c:pt>
                <c:pt idx="33">
                  <c:v>6</c:v>
                </c:pt>
                <c:pt idx="36">
                  <c:v>48</c:v>
                </c:pt>
                <c:pt idx="38">
                  <c:v>4</c:v>
                </c:pt>
                <c:pt idx="39">
                  <c:v>1</c:v>
                </c:pt>
                <c:pt idx="4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96-2E44-8E4A-8BEE67A295AF}"/>
            </c:ext>
          </c:extLst>
        </c:ser>
        <c:ser>
          <c:idx val="1"/>
          <c:order val="1"/>
          <c:tx>
            <c:strRef>
              <c:f>'Pivot Three'!$C$3:$C$4</c:f>
              <c:strCache>
                <c:ptCount val="1"/>
                <c:pt idx="0">
                  <c:v>Bill Reduced - BLR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Three'!$C$5:$C$45</c:f>
              <c:numCache>
                <c:formatCode>General</c:formatCode>
                <c:ptCount val="41"/>
                <c:pt idx="2">
                  <c:v>1</c:v>
                </c:pt>
                <c:pt idx="5">
                  <c:v>28</c:v>
                </c:pt>
                <c:pt idx="6">
                  <c:v>9</c:v>
                </c:pt>
                <c:pt idx="11">
                  <c:v>1</c:v>
                </c:pt>
                <c:pt idx="13">
                  <c:v>1</c:v>
                </c:pt>
                <c:pt idx="15">
                  <c:v>1</c:v>
                </c:pt>
                <c:pt idx="20">
                  <c:v>13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3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6-2E44-8E4A-8BEE67A295AF}"/>
            </c:ext>
          </c:extLst>
        </c:ser>
        <c:ser>
          <c:idx val="2"/>
          <c:order val="2"/>
          <c:tx>
            <c:strRef>
              <c:f>'Pivot Three'!$D$3:$D$4</c:f>
              <c:strCache>
                <c:ptCount val="1"/>
                <c:pt idx="0">
                  <c:v>Cash Amount - AMT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Three'!$D$5:$D$45</c:f>
              <c:numCache>
                <c:formatCode>General</c:formatCode>
                <c:ptCount val="41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5">
                  <c:v>36</c:v>
                </c:pt>
                <c:pt idx="6">
                  <c:v>18</c:v>
                </c:pt>
                <c:pt idx="7">
                  <c:v>3</c:v>
                </c:pt>
                <c:pt idx="9">
                  <c:v>1</c:v>
                </c:pt>
                <c:pt idx="11">
                  <c:v>4</c:v>
                </c:pt>
                <c:pt idx="12">
                  <c:v>30</c:v>
                </c:pt>
                <c:pt idx="13">
                  <c:v>5</c:v>
                </c:pt>
                <c:pt idx="14">
                  <c:v>2</c:v>
                </c:pt>
                <c:pt idx="15">
                  <c:v>42</c:v>
                </c:pt>
                <c:pt idx="18">
                  <c:v>4</c:v>
                </c:pt>
                <c:pt idx="19">
                  <c:v>3</c:v>
                </c:pt>
                <c:pt idx="20">
                  <c:v>42</c:v>
                </c:pt>
                <c:pt idx="22">
                  <c:v>27</c:v>
                </c:pt>
                <c:pt idx="23">
                  <c:v>22</c:v>
                </c:pt>
                <c:pt idx="27">
                  <c:v>3</c:v>
                </c:pt>
                <c:pt idx="29">
                  <c:v>9</c:v>
                </c:pt>
                <c:pt idx="31">
                  <c:v>1</c:v>
                </c:pt>
                <c:pt idx="33">
                  <c:v>5</c:v>
                </c:pt>
                <c:pt idx="36">
                  <c:v>35</c:v>
                </c:pt>
                <c:pt idx="38">
                  <c:v>1</c:v>
                </c:pt>
                <c:pt idx="4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96-2E44-8E4A-8BEE67A295AF}"/>
            </c:ext>
          </c:extLst>
        </c:ser>
        <c:ser>
          <c:idx val="3"/>
          <c:order val="3"/>
          <c:tx>
            <c:strRef>
              <c:f>'Pivot Three'!$E$3:$E$4</c:f>
              <c:strCache>
                <c:ptCount val="1"/>
                <c:pt idx="0">
                  <c:v>Complaint Invalid - CIN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Three'!$E$5:$E$45</c:f>
              <c:numCache>
                <c:formatCode>General</c:formatCode>
                <c:ptCount val="41"/>
                <c:pt idx="1">
                  <c:v>1</c:v>
                </c:pt>
                <c:pt idx="5">
                  <c:v>2</c:v>
                </c:pt>
                <c:pt idx="12">
                  <c:v>2</c:v>
                </c:pt>
                <c:pt idx="13">
                  <c:v>1</c:v>
                </c:pt>
                <c:pt idx="15">
                  <c:v>1</c:v>
                </c:pt>
                <c:pt idx="20">
                  <c:v>4</c:v>
                </c:pt>
                <c:pt idx="22">
                  <c:v>2</c:v>
                </c:pt>
                <c:pt idx="23">
                  <c:v>2</c:v>
                </c:pt>
                <c:pt idx="3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96-2E44-8E4A-8BEE67A295AF}"/>
            </c:ext>
          </c:extLst>
        </c:ser>
        <c:ser>
          <c:idx val="4"/>
          <c:order val="4"/>
          <c:tx>
            <c:strRef>
              <c:f>'Pivot Three'!$F$3:$F$4</c:f>
              <c:strCache>
                <c:ptCount val="1"/>
                <c:pt idx="0">
                  <c:v>Consumer Took Action - CTA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Three'!$F$5:$F$45</c:f>
              <c:numCache>
                <c:formatCode>General</c:formatCode>
                <c:ptCount val="41"/>
                <c:pt idx="1">
                  <c:v>1</c:v>
                </c:pt>
                <c:pt idx="2">
                  <c:v>2</c:v>
                </c:pt>
                <c:pt idx="5">
                  <c:v>4</c:v>
                </c:pt>
                <c:pt idx="6">
                  <c:v>1</c:v>
                </c:pt>
                <c:pt idx="12">
                  <c:v>3</c:v>
                </c:pt>
                <c:pt idx="13">
                  <c:v>2</c:v>
                </c:pt>
                <c:pt idx="15">
                  <c:v>14</c:v>
                </c:pt>
                <c:pt idx="19">
                  <c:v>1</c:v>
                </c:pt>
                <c:pt idx="20">
                  <c:v>8</c:v>
                </c:pt>
                <c:pt idx="22">
                  <c:v>6</c:v>
                </c:pt>
                <c:pt idx="23">
                  <c:v>2</c:v>
                </c:pt>
                <c:pt idx="29">
                  <c:v>1</c:v>
                </c:pt>
                <c:pt idx="33">
                  <c:v>2</c:v>
                </c:pt>
                <c:pt idx="3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896-2E44-8E4A-8BEE67A295AF}"/>
            </c:ext>
          </c:extLst>
        </c:ser>
        <c:ser>
          <c:idx val="5"/>
          <c:order val="5"/>
          <c:tx>
            <c:strRef>
              <c:f>'Pivot Three'!$G$3:$G$4</c:f>
              <c:strCache>
                <c:ptCount val="1"/>
                <c:pt idx="0">
                  <c:v>Consumer Withdrew Complaint - CWC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Three'!$G$5:$G$45</c:f>
              <c:numCache>
                <c:formatCode>General</c:formatCode>
                <c:ptCount val="41"/>
                <c:pt idx="5">
                  <c:v>1</c:v>
                </c:pt>
                <c:pt idx="15">
                  <c:v>3</c:v>
                </c:pt>
                <c:pt idx="20">
                  <c:v>3</c:v>
                </c:pt>
                <c:pt idx="22">
                  <c:v>1</c:v>
                </c:pt>
                <c:pt idx="27">
                  <c:v>1</c:v>
                </c:pt>
                <c:pt idx="3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896-2E44-8E4A-8BEE67A295AF}"/>
            </c:ext>
          </c:extLst>
        </c:ser>
        <c:ser>
          <c:idx val="6"/>
          <c:order val="6"/>
          <c:tx>
            <c:strRef>
              <c:f>'Pivot Three'!$H$3:$H$4</c:f>
              <c:strCache>
                <c:ptCount val="1"/>
                <c:pt idx="0">
                  <c:v>Credit Card Refund and/or Contract Cancelled - CRC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Three'!$H$5:$H$45</c:f>
              <c:numCache>
                <c:formatCode>General</c:formatCode>
                <c:ptCount val="41"/>
                <c:pt idx="2">
                  <c:v>1</c:v>
                </c:pt>
                <c:pt idx="5">
                  <c:v>6</c:v>
                </c:pt>
                <c:pt idx="6">
                  <c:v>4</c:v>
                </c:pt>
                <c:pt idx="8">
                  <c:v>1</c:v>
                </c:pt>
                <c:pt idx="12">
                  <c:v>5</c:v>
                </c:pt>
                <c:pt idx="13">
                  <c:v>3</c:v>
                </c:pt>
                <c:pt idx="15">
                  <c:v>21</c:v>
                </c:pt>
                <c:pt idx="18">
                  <c:v>2</c:v>
                </c:pt>
                <c:pt idx="20">
                  <c:v>7</c:v>
                </c:pt>
                <c:pt idx="22">
                  <c:v>9</c:v>
                </c:pt>
                <c:pt idx="23">
                  <c:v>3</c:v>
                </c:pt>
                <c:pt idx="24">
                  <c:v>2</c:v>
                </c:pt>
                <c:pt idx="27">
                  <c:v>1</c:v>
                </c:pt>
                <c:pt idx="29">
                  <c:v>1</c:v>
                </c:pt>
                <c:pt idx="33">
                  <c:v>3</c:v>
                </c:pt>
                <c:pt idx="36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896-2E44-8E4A-8BEE67A295AF}"/>
            </c:ext>
          </c:extLst>
        </c:ser>
        <c:ser>
          <c:idx val="7"/>
          <c:order val="7"/>
          <c:tx>
            <c:strRef>
              <c:f>'Pivot Three'!$I$3:$I$4</c:f>
              <c:strCache>
                <c:ptCount val="1"/>
                <c:pt idx="0">
                  <c:v>Goods Exchanged - GEX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Three'!$I$5:$I$45</c:f>
              <c:numCache>
                <c:formatCode>General</c:formatCode>
                <c:ptCount val="41"/>
                <c:pt idx="2">
                  <c:v>3</c:v>
                </c:pt>
                <c:pt idx="7">
                  <c:v>1</c:v>
                </c:pt>
                <c:pt idx="12">
                  <c:v>10</c:v>
                </c:pt>
                <c:pt idx="13">
                  <c:v>2</c:v>
                </c:pt>
                <c:pt idx="15">
                  <c:v>8</c:v>
                </c:pt>
                <c:pt idx="20">
                  <c:v>3</c:v>
                </c:pt>
                <c:pt idx="23">
                  <c:v>2</c:v>
                </c:pt>
                <c:pt idx="33">
                  <c:v>1</c:v>
                </c:pt>
                <c:pt idx="4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896-2E44-8E4A-8BEE67A295AF}"/>
            </c:ext>
          </c:extLst>
        </c:ser>
        <c:ser>
          <c:idx val="8"/>
          <c:order val="8"/>
          <c:tx>
            <c:strRef>
              <c:f>'Pivot Three'!$J$3:$J$4</c:f>
              <c:strCache>
                <c:ptCount val="1"/>
                <c:pt idx="0">
                  <c:v>Goods Received - GDR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Three'!$J$5:$J$45</c:f>
              <c:numCache>
                <c:formatCode>General</c:formatCode>
                <c:ptCount val="41"/>
                <c:pt idx="6">
                  <c:v>1</c:v>
                </c:pt>
                <c:pt idx="12">
                  <c:v>1</c:v>
                </c:pt>
                <c:pt idx="15">
                  <c:v>2</c:v>
                </c:pt>
                <c:pt idx="20">
                  <c:v>1</c:v>
                </c:pt>
                <c:pt idx="22">
                  <c:v>13</c:v>
                </c:pt>
                <c:pt idx="2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896-2E44-8E4A-8BEE67A295AF}"/>
            </c:ext>
          </c:extLst>
        </c:ser>
        <c:ser>
          <c:idx val="9"/>
          <c:order val="9"/>
          <c:tx>
            <c:strRef>
              <c:f>'Pivot Three'!$K$3:$K$4</c:f>
              <c:strCache>
                <c:ptCount val="1"/>
                <c:pt idx="0">
                  <c:v>Goods Repaired - GRS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Three'!$K$5:$K$45</c:f>
              <c:numCache>
                <c:formatCode>General</c:formatCode>
                <c:ptCount val="41"/>
                <c:pt idx="1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4</c:v>
                </c:pt>
                <c:pt idx="11">
                  <c:v>3</c:v>
                </c:pt>
                <c:pt idx="12">
                  <c:v>9</c:v>
                </c:pt>
                <c:pt idx="13">
                  <c:v>2</c:v>
                </c:pt>
                <c:pt idx="15">
                  <c:v>1</c:v>
                </c:pt>
                <c:pt idx="20">
                  <c:v>2</c:v>
                </c:pt>
                <c:pt idx="22">
                  <c:v>2</c:v>
                </c:pt>
                <c:pt idx="23">
                  <c:v>4</c:v>
                </c:pt>
                <c:pt idx="29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896-2E44-8E4A-8BEE67A295AF}"/>
            </c:ext>
          </c:extLst>
        </c:ser>
        <c:ser>
          <c:idx val="10"/>
          <c:order val="10"/>
          <c:tx>
            <c:strRef>
              <c:f>'Pivot Three'!$L$3:$L$4</c:f>
              <c:strCache>
                <c:ptCount val="1"/>
                <c:pt idx="0">
                  <c:v>No Business Response - NVR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Three'!$L$5:$L$45</c:f>
              <c:numCache>
                <c:formatCode>General</c:formatCode>
                <c:ptCount val="41"/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5">
                  <c:v>6</c:v>
                </c:pt>
                <c:pt idx="6">
                  <c:v>5</c:v>
                </c:pt>
                <c:pt idx="7">
                  <c:v>1</c:v>
                </c:pt>
                <c:pt idx="8">
                  <c:v>2</c:v>
                </c:pt>
                <c:pt idx="11">
                  <c:v>2</c:v>
                </c:pt>
                <c:pt idx="12">
                  <c:v>11</c:v>
                </c:pt>
                <c:pt idx="15">
                  <c:v>19</c:v>
                </c:pt>
                <c:pt idx="20">
                  <c:v>14</c:v>
                </c:pt>
                <c:pt idx="22">
                  <c:v>17</c:v>
                </c:pt>
                <c:pt idx="23">
                  <c:v>28</c:v>
                </c:pt>
                <c:pt idx="24">
                  <c:v>1</c:v>
                </c:pt>
                <c:pt idx="29">
                  <c:v>11</c:v>
                </c:pt>
                <c:pt idx="33">
                  <c:v>3</c:v>
                </c:pt>
                <c:pt idx="36">
                  <c:v>16</c:v>
                </c:pt>
                <c:pt idx="38">
                  <c:v>2</c:v>
                </c:pt>
                <c:pt idx="4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896-2E44-8E4A-8BEE67A295AF}"/>
            </c:ext>
          </c:extLst>
        </c:ser>
        <c:ser>
          <c:idx val="11"/>
          <c:order val="11"/>
          <c:tx>
            <c:strRef>
              <c:f>'Pivot Three'!$M$3:$M$4</c:f>
              <c:strCache>
                <c:ptCount val="1"/>
                <c:pt idx="0">
                  <c:v>No Consumer Response - NCR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Three'!$M$5:$M$45</c:f>
              <c:numCache>
                <c:formatCode>General</c:formatCode>
                <c:ptCount val="41"/>
                <c:pt idx="1">
                  <c:v>3</c:v>
                </c:pt>
                <c:pt idx="2">
                  <c:v>4</c:v>
                </c:pt>
                <c:pt idx="4">
                  <c:v>1</c:v>
                </c:pt>
                <c:pt idx="5">
                  <c:v>6</c:v>
                </c:pt>
                <c:pt idx="6">
                  <c:v>5</c:v>
                </c:pt>
                <c:pt idx="8">
                  <c:v>2</c:v>
                </c:pt>
                <c:pt idx="11">
                  <c:v>3</c:v>
                </c:pt>
                <c:pt idx="12">
                  <c:v>14</c:v>
                </c:pt>
                <c:pt idx="13">
                  <c:v>4</c:v>
                </c:pt>
                <c:pt idx="15">
                  <c:v>13</c:v>
                </c:pt>
                <c:pt idx="18">
                  <c:v>1</c:v>
                </c:pt>
                <c:pt idx="20">
                  <c:v>20</c:v>
                </c:pt>
                <c:pt idx="22">
                  <c:v>11</c:v>
                </c:pt>
                <c:pt idx="23">
                  <c:v>5</c:v>
                </c:pt>
                <c:pt idx="24">
                  <c:v>3</c:v>
                </c:pt>
                <c:pt idx="28">
                  <c:v>1</c:v>
                </c:pt>
                <c:pt idx="29">
                  <c:v>5</c:v>
                </c:pt>
                <c:pt idx="31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18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896-2E44-8E4A-8BEE67A295AF}"/>
            </c:ext>
          </c:extLst>
        </c:ser>
        <c:ser>
          <c:idx val="12"/>
          <c:order val="12"/>
          <c:tx>
            <c:strRef>
              <c:f>'Pivot Three'!$N$3:$N$4</c:f>
              <c:strCache>
                <c:ptCount val="1"/>
                <c:pt idx="0">
                  <c:v>No Satisfactory Agreement - NSA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Three'!$N$5:$N$45</c:f>
              <c:numCache>
                <c:formatCode>General</c:formatCode>
                <c:ptCount val="41"/>
                <c:pt idx="1">
                  <c:v>3</c:v>
                </c:pt>
                <c:pt idx="2">
                  <c:v>3</c:v>
                </c:pt>
                <c:pt idx="5">
                  <c:v>8</c:v>
                </c:pt>
                <c:pt idx="6">
                  <c:v>8</c:v>
                </c:pt>
                <c:pt idx="7">
                  <c:v>2</c:v>
                </c:pt>
                <c:pt idx="12">
                  <c:v>19</c:v>
                </c:pt>
                <c:pt idx="13">
                  <c:v>5</c:v>
                </c:pt>
                <c:pt idx="14">
                  <c:v>1</c:v>
                </c:pt>
                <c:pt idx="15">
                  <c:v>24</c:v>
                </c:pt>
                <c:pt idx="19">
                  <c:v>1</c:v>
                </c:pt>
                <c:pt idx="20">
                  <c:v>14</c:v>
                </c:pt>
                <c:pt idx="21">
                  <c:v>1</c:v>
                </c:pt>
                <c:pt idx="22">
                  <c:v>8</c:v>
                </c:pt>
                <c:pt idx="23">
                  <c:v>13</c:v>
                </c:pt>
                <c:pt idx="29">
                  <c:v>14</c:v>
                </c:pt>
                <c:pt idx="33">
                  <c:v>2</c:v>
                </c:pt>
                <c:pt idx="3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896-2E44-8E4A-8BEE67A295AF}"/>
            </c:ext>
          </c:extLst>
        </c:ser>
        <c:ser>
          <c:idx val="13"/>
          <c:order val="13"/>
          <c:tx>
            <c:strRef>
              <c:f>'Pivot Three'!$O$3:$O$4</c:f>
              <c:strCache>
                <c:ptCount val="1"/>
                <c:pt idx="0">
                  <c:v>No Satisfactory Preempted - NSP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Three'!$O$5:$O$45</c:f>
              <c:numCache>
                <c:formatCode>General</c:formatCode>
                <c:ptCount val="41"/>
                <c:pt idx="5">
                  <c:v>1</c:v>
                </c:pt>
                <c:pt idx="12">
                  <c:v>1</c:v>
                </c:pt>
                <c:pt idx="19">
                  <c:v>1</c:v>
                </c:pt>
                <c:pt idx="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896-2E44-8E4A-8BEE67A295AF}"/>
            </c:ext>
          </c:extLst>
        </c:ser>
        <c:ser>
          <c:idx val="14"/>
          <c:order val="14"/>
          <c:tx>
            <c:strRef>
              <c:f>'Pivot Three'!$P$3:$P$4</c:f>
              <c:strCache>
                <c:ptCount val="1"/>
                <c:pt idx="0">
                  <c:v>Out of Business - OOB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Three'!$P$5:$P$45</c:f>
              <c:numCache>
                <c:formatCode>General</c:formatCode>
                <c:ptCount val="41"/>
                <c:pt idx="8">
                  <c:v>1</c:v>
                </c:pt>
                <c:pt idx="15">
                  <c:v>1</c:v>
                </c:pt>
                <c:pt idx="2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896-2E44-8E4A-8BEE67A295AF}"/>
            </c:ext>
          </c:extLst>
        </c:ser>
        <c:ser>
          <c:idx val="15"/>
          <c:order val="15"/>
          <c:tx>
            <c:strRef>
              <c:f>'Pivot Three'!$Q$3:$Q$4</c:f>
              <c:strCache>
                <c:ptCount val="1"/>
                <c:pt idx="0">
                  <c:v>Referred to Hearing - RTH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Three'!$Q$5:$Q$45</c:f>
              <c:numCache>
                <c:formatCode>General</c:formatCode>
                <c:ptCount val="41"/>
                <c:pt idx="20">
                  <c:v>1</c:v>
                </c:pt>
                <c:pt idx="2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896-2E44-8E4A-8BEE67A295AF}"/>
            </c:ext>
          </c:extLst>
        </c:ser>
        <c:ser>
          <c:idx val="16"/>
          <c:order val="16"/>
          <c:tx>
            <c:strRef>
              <c:f>'Pivot Three'!$R$3:$R$4</c:f>
              <c:strCache>
                <c:ptCount val="1"/>
                <c:pt idx="0">
                  <c:v>Referred to Manufacturer - RMF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Three'!$R$5:$R$45</c:f>
              <c:numCache>
                <c:formatCode>General</c:formatCode>
                <c:ptCount val="41"/>
                <c:pt idx="2">
                  <c:v>1</c:v>
                </c:pt>
                <c:pt idx="7">
                  <c:v>2</c:v>
                </c:pt>
                <c:pt idx="12">
                  <c:v>3</c:v>
                </c:pt>
                <c:pt idx="15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896-2E44-8E4A-8BEE67A295AF}"/>
            </c:ext>
          </c:extLst>
        </c:ser>
        <c:ser>
          <c:idx val="17"/>
          <c:order val="17"/>
          <c:tx>
            <c:strRef>
              <c:f>'Pivot Three'!$S$3:$S$4</c:f>
              <c:strCache>
                <c:ptCount val="1"/>
                <c:pt idx="0">
                  <c:v>Referred to Outside - RTO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Three'!$S$5:$S$45</c:f>
              <c:numCache>
                <c:formatCode>General</c:formatCode>
                <c:ptCount val="41"/>
                <c:pt idx="1">
                  <c:v>1</c:v>
                </c:pt>
                <c:pt idx="5">
                  <c:v>8</c:v>
                </c:pt>
                <c:pt idx="6">
                  <c:v>5</c:v>
                </c:pt>
                <c:pt idx="7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5">
                  <c:v>4</c:v>
                </c:pt>
                <c:pt idx="17">
                  <c:v>3</c:v>
                </c:pt>
                <c:pt idx="20">
                  <c:v>11</c:v>
                </c:pt>
                <c:pt idx="22">
                  <c:v>10</c:v>
                </c:pt>
                <c:pt idx="23">
                  <c:v>5</c:v>
                </c:pt>
                <c:pt idx="24">
                  <c:v>1</c:v>
                </c:pt>
                <c:pt idx="25">
                  <c:v>2</c:v>
                </c:pt>
                <c:pt idx="27">
                  <c:v>1</c:v>
                </c:pt>
                <c:pt idx="29">
                  <c:v>4</c:v>
                </c:pt>
                <c:pt idx="33">
                  <c:v>1</c:v>
                </c:pt>
                <c:pt idx="36">
                  <c:v>8</c:v>
                </c:pt>
                <c:pt idx="4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896-2E44-8E4A-8BEE67A295AF}"/>
            </c:ext>
          </c:extLst>
        </c:ser>
        <c:ser>
          <c:idx val="18"/>
          <c:order val="18"/>
          <c:tx>
            <c:strRef>
              <c:f>'Pivot Three'!$T$3:$T$4</c:f>
              <c:strCache>
                <c:ptCount val="1"/>
                <c:pt idx="0">
                  <c:v>Resolved and Consumer Satisfied - SPF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Three'!$T$5:$T$45</c:f>
              <c:numCache>
                <c:formatCode>General</c:formatCode>
                <c:ptCount val="41"/>
                <c:pt idx="1">
                  <c:v>10</c:v>
                </c:pt>
                <c:pt idx="2">
                  <c:v>8</c:v>
                </c:pt>
                <c:pt idx="3">
                  <c:v>1</c:v>
                </c:pt>
                <c:pt idx="5">
                  <c:v>59</c:v>
                </c:pt>
                <c:pt idx="6">
                  <c:v>15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1">
                  <c:v>3</c:v>
                </c:pt>
                <c:pt idx="12">
                  <c:v>34</c:v>
                </c:pt>
                <c:pt idx="13">
                  <c:v>5</c:v>
                </c:pt>
                <c:pt idx="14">
                  <c:v>3</c:v>
                </c:pt>
                <c:pt idx="15">
                  <c:v>42</c:v>
                </c:pt>
                <c:pt idx="17">
                  <c:v>7</c:v>
                </c:pt>
                <c:pt idx="18">
                  <c:v>1</c:v>
                </c:pt>
                <c:pt idx="20">
                  <c:v>50</c:v>
                </c:pt>
                <c:pt idx="22">
                  <c:v>31</c:v>
                </c:pt>
                <c:pt idx="23">
                  <c:v>13</c:v>
                </c:pt>
                <c:pt idx="24">
                  <c:v>2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24</c:v>
                </c:pt>
                <c:pt idx="31">
                  <c:v>2</c:v>
                </c:pt>
                <c:pt idx="33">
                  <c:v>6</c:v>
                </c:pt>
                <c:pt idx="36">
                  <c:v>66</c:v>
                </c:pt>
                <c:pt idx="38">
                  <c:v>2</c:v>
                </c:pt>
                <c:pt idx="40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896-2E44-8E4A-8BEE67A295AF}"/>
            </c:ext>
          </c:extLst>
        </c:ser>
        <c:ser>
          <c:idx val="19"/>
          <c:order val="19"/>
          <c:tx>
            <c:strRef>
              <c:f>'Pivot Three'!$U$3:$U$4</c:f>
              <c:strCache>
                <c:ptCount val="1"/>
                <c:pt idx="0">
                  <c:v>Store Credit - SCR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Three'!$U$5:$U$45</c:f>
              <c:numCache>
                <c:formatCode>General</c:formatCode>
                <c:ptCount val="41"/>
                <c:pt idx="1">
                  <c:v>2</c:v>
                </c:pt>
                <c:pt idx="2">
                  <c:v>1</c:v>
                </c:pt>
                <c:pt idx="5">
                  <c:v>3</c:v>
                </c:pt>
                <c:pt idx="7">
                  <c:v>2</c:v>
                </c:pt>
                <c:pt idx="12">
                  <c:v>10</c:v>
                </c:pt>
                <c:pt idx="13">
                  <c:v>1</c:v>
                </c:pt>
                <c:pt idx="15">
                  <c:v>12</c:v>
                </c:pt>
                <c:pt idx="19">
                  <c:v>1</c:v>
                </c:pt>
                <c:pt idx="20">
                  <c:v>4</c:v>
                </c:pt>
                <c:pt idx="21">
                  <c:v>1</c:v>
                </c:pt>
                <c:pt idx="22">
                  <c:v>4</c:v>
                </c:pt>
                <c:pt idx="23">
                  <c:v>4</c:v>
                </c:pt>
                <c:pt idx="30">
                  <c:v>1</c:v>
                </c:pt>
                <c:pt idx="33">
                  <c:v>1</c:v>
                </c:pt>
                <c:pt idx="36">
                  <c:v>2</c:v>
                </c:pt>
                <c:pt idx="4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896-2E44-8E4A-8BEE67A295AF}"/>
            </c:ext>
          </c:extLst>
        </c:ser>
        <c:ser>
          <c:idx val="20"/>
          <c:order val="20"/>
          <c:tx>
            <c:strRef>
              <c:f>'Pivot Three'!$V$3:$V$4</c:f>
              <c:strCache>
                <c:ptCount val="1"/>
                <c:pt idx="0">
                  <c:v>Unable to Locate Business - ULV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'Pivot Three'!$A$5:$A$45</c:f>
              <c:strCache>
                <c:ptCount val="41"/>
                <c:pt idx="0">
                  <c:v>3PFDS-Restaurant - Phone Orders/Charges</c:v>
                </c:pt>
                <c:pt idx="1">
                  <c:v>Advertising/General - A01</c:v>
                </c:pt>
                <c:pt idx="2">
                  <c:v>Advertising/Misleading - A02</c:v>
                </c:pt>
                <c:pt idx="3">
                  <c:v>Advertising/Non-Availability - A03</c:v>
                </c:pt>
                <c:pt idx="4">
                  <c:v>Bait &amp; Switch - B01</c:v>
                </c:pt>
                <c:pt idx="5">
                  <c:v>Billing Dispute - B02</c:v>
                </c:pt>
                <c:pt idx="6">
                  <c:v>Breach of Contract - B03</c:v>
                </c:pt>
                <c:pt idx="7">
                  <c:v>Breach of Warranty - B04</c:v>
                </c:pt>
                <c:pt idx="8">
                  <c:v>Closed without Notice</c:v>
                </c:pt>
                <c:pt idx="9">
                  <c:v>Contact Sign Not Posted</c:v>
                </c:pt>
                <c:pt idx="10">
                  <c:v>Credit Card Limitations Not Posted</c:v>
                </c:pt>
                <c:pt idx="11">
                  <c:v>Damage / Estimate</c:v>
                </c:pt>
                <c:pt idx="12">
                  <c:v>Damaged Goods - D01</c:v>
                </c:pt>
                <c:pt idx="13">
                  <c:v>Defective Goods - D02</c:v>
                </c:pt>
                <c:pt idx="14">
                  <c:v>Dissatisfaction with Provider</c:v>
                </c:pt>
                <c:pt idx="15">
                  <c:v>Exchange Goods/Contract Cancelled - E01</c:v>
                </c:pt>
                <c:pt idx="16">
                  <c:v>Gender Pricing</c:v>
                </c:pt>
                <c:pt idx="17">
                  <c:v>Harassment - H01</c:v>
                </c:pt>
                <c:pt idx="18">
                  <c:v>Illegal/Unfair Booting</c:v>
                </c:pt>
                <c:pt idx="19">
                  <c:v>Lost Property - L02</c:v>
                </c:pt>
                <c:pt idx="20">
                  <c:v>Misrepresentation - M01</c:v>
                </c:pt>
                <c:pt idx="21">
                  <c:v>Non-Delivery Goods/Services</c:v>
                </c:pt>
                <c:pt idx="22">
                  <c:v>Non-Delivery of Goods - N01</c:v>
                </c:pt>
                <c:pt idx="23">
                  <c:v>Non-Delivery of Service - N02</c:v>
                </c:pt>
                <c:pt idx="24">
                  <c:v>Other - Z01</c:v>
                </c:pt>
                <c:pt idx="25">
                  <c:v>Outstanding Judgment - J01</c:v>
                </c:pt>
                <c:pt idx="26">
                  <c:v>Over Capacity</c:v>
                </c:pt>
                <c:pt idx="27">
                  <c:v>Overcharge</c:v>
                </c:pt>
                <c:pt idx="28">
                  <c:v>Price Not Posted</c:v>
                </c:pt>
                <c:pt idx="29">
                  <c:v>Quality of Work - Q01</c:v>
                </c:pt>
                <c:pt idx="30">
                  <c:v>Raincheck Issue</c:v>
                </c:pt>
                <c:pt idx="31">
                  <c:v>Receipt Incomplete/Not Given</c:v>
                </c:pt>
                <c:pt idx="32">
                  <c:v>Receipt Violations</c:v>
                </c:pt>
                <c:pt idx="33">
                  <c:v>Refund Policy - R01</c:v>
                </c:pt>
                <c:pt idx="34">
                  <c:v>Satisfaction With Provider</c:v>
                </c:pt>
                <c:pt idx="35">
                  <c:v>Service Install - S01</c:v>
                </c:pt>
                <c:pt idx="36">
                  <c:v>Surcharge/Overcharge - S02</c:v>
                </c:pt>
                <c:pt idx="37">
                  <c:v>Unauthorized tow</c:v>
                </c:pt>
                <c:pt idx="38">
                  <c:v>Unlicensed</c:v>
                </c:pt>
                <c:pt idx="39">
                  <c:v>Unsanitary conditions</c:v>
                </c:pt>
                <c:pt idx="40">
                  <c:v>Wrong Goods - W01</c:v>
                </c:pt>
              </c:strCache>
            </c:strRef>
          </c:cat>
          <c:val>
            <c:numRef>
              <c:f>'Pivot Three'!$V$5:$V$45</c:f>
              <c:numCache>
                <c:formatCode>General</c:formatCode>
                <c:ptCount val="41"/>
                <c:pt idx="1">
                  <c:v>1</c:v>
                </c:pt>
                <c:pt idx="5">
                  <c:v>2</c:v>
                </c:pt>
                <c:pt idx="11">
                  <c:v>1</c:v>
                </c:pt>
                <c:pt idx="12">
                  <c:v>4</c:v>
                </c:pt>
                <c:pt idx="15">
                  <c:v>5</c:v>
                </c:pt>
                <c:pt idx="20">
                  <c:v>3</c:v>
                </c:pt>
                <c:pt idx="22">
                  <c:v>13</c:v>
                </c:pt>
                <c:pt idx="23">
                  <c:v>3</c:v>
                </c:pt>
                <c:pt idx="29">
                  <c:v>3</c:v>
                </c:pt>
                <c:pt idx="36">
                  <c:v>1</c:v>
                </c:pt>
                <c:pt idx="3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896-2E44-8E4A-8BEE67A29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1432704"/>
        <c:axId val="838600640"/>
      </c:lineChart>
      <c:catAx>
        <c:axId val="88143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endParaRPr lang="en-NG"/>
          </a:p>
        </c:txPr>
        <c:crossAx val="838600640"/>
        <c:crosses val="autoZero"/>
        <c:auto val="1"/>
        <c:lblAlgn val="ctr"/>
        <c:lblOffset val="100"/>
        <c:noMultiLvlLbl val="0"/>
      </c:catAx>
      <c:valAx>
        <c:axId val="83860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88143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ea typeface="+mn-ea"/>
              <a:cs typeface="+mn-cs"/>
            </a:defRPr>
          </a:pPr>
          <a:endParaRPr lang="en-NG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A291A-68C8-420C-9CB3-BC1236C0F1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788F25-6EE2-4B4C-9549-D560F64F621A}">
      <dgm:prSet/>
      <dgm:spPr/>
      <dgm:t>
        <a:bodyPr/>
        <a:lstStyle/>
        <a:p>
          <a:pPr>
            <a:lnSpc>
              <a:spcPct val="100000"/>
            </a:lnSpc>
          </a:pPr>
          <a:r>
            <a:rPr lang="en-NG" dirty="0">
              <a:latin typeface="Gill Sans MT" panose="020B0502020104020203" pitchFamily="34" charset="77"/>
            </a:rPr>
            <a:t>Mediation completion period has a significant impact on satisfaction status.</a:t>
          </a:r>
          <a:endParaRPr lang="en-US" dirty="0">
            <a:latin typeface="Gill Sans MT" panose="020B0502020104020203" pitchFamily="34" charset="77"/>
          </a:endParaRPr>
        </a:p>
      </dgm:t>
    </dgm:pt>
    <dgm:pt modelId="{43139EAE-C7C3-4B76-B0C5-1E83B0ECEC11}" type="parTrans" cxnId="{6BDF54FB-D722-41F6-8EA1-4D6F34517550}">
      <dgm:prSet/>
      <dgm:spPr/>
      <dgm:t>
        <a:bodyPr/>
        <a:lstStyle/>
        <a:p>
          <a:endParaRPr lang="en-US"/>
        </a:p>
      </dgm:t>
    </dgm:pt>
    <dgm:pt modelId="{40FE914E-2DE1-4AB3-BCEF-37B87842228E}" type="sibTrans" cxnId="{6BDF54FB-D722-41F6-8EA1-4D6F34517550}">
      <dgm:prSet/>
      <dgm:spPr/>
      <dgm:t>
        <a:bodyPr/>
        <a:lstStyle/>
        <a:p>
          <a:endParaRPr lang="en-US"/>
        </a:p>
      </dgm:t>
    </dgm:pt>
    <dgm:pt modelId="{7329D685-3F75-490D-BF1E-58E9E5244316}">
      <dgm:prSet/>
      <dgm:spPr/>
      <dgm:t>
        <a:bodyPr/>
        <a:lstStyle/>
        <a:p>
          <a:pPr>
            <a:lnSpc>
              <a:spcPct val="100000"/>
            </a:lnSpc>
          </a:pPr>
          <a:r>
            <a:rPr lang="en-NG" dirty="0">
              <a:latin typeface="Gill Sans MT" panose="020B0502020104020203" pitchFamily="34" charset="77"/>
            </a:rPr>
            <a:t>What cities have more business complaints?</a:t>
          </a:r>
          <a:endParaRPr lang="en-US" dirty="0">
            <a:latin typeface="Gill Sans MT" panose="020B0502020104020203" pitchFamily="34" charset="77"/>
          </a:endParaRPr>
        </a:p>
      </dgm:t>
    </dgm:pt>
    <dgm:pt modelId="{561D03DB-426A-4D82-A130-9712BF6FA4BA}" type="parTrans" cxnId="{4B1A2A91-59B6-434A-9248-662F2E37AABC}">
      <dgm:prSet/>
      <dgm:spPr/>
      <dgm:t>
        <a:bodyPr/>
        <a:lstStyle/>
        <a:p>
          <a:endParaRPr lang="en-US"/>
        </a:p>
      </dgm:t>
    </dgm:pt>
    <dgm:pt modelId="{08B93163-F75C-4DF1-9E01-0635D96D19C8}" type="sibTrans" cxnId="{4B1A2A91-59B6-434A-9248-662F2E37AABC}">
      <dgm:prSet/>
      <dgm:spPr/>
      <dgm:t>
        <a:bodyPr/>
        <a:lstStyle/>
        <a:p>
          <a:endParaRPr lang="en-US"/>
        </a:p>
      </dgm:t>
    </dgm:pt>
    <dgm:pt modelId="{0EC0D350-EEB1-4D1A-867C-B6EEDC53E84B}">
      <dgm:prSet/>
      <dgm:spPr/>
      <dgm:t>
        <a:bodyPr/>
        <a:lstStyle/>
        <a:p>
          <a:pPr>
            <a:lnSpc>
              <a:spcPct val="100000"/>
            </a:lnSpc>
          </a:pPr>
          <a:r>
            <a:rPr lang="en-NG" dirty="0">
              <a:latin typeface="Gill Sans MT" panose="020B0502020104020203" pitchFamily="34" charset="77"/>
            </a:rPr>
            <a:t>Business complaint types and conclusions made</a:t>
          </a:r>
          <a:r>
            <a:rPr lang="en-NG" dirty="0"/>
            <a:t>. </a:t>
          </a:r>
          <a:endParaRPr lang="en-US" dirty="0"/>
        </a:p>
      </dgm:t>
    </dgm:pt>
    <dgm:pt modelId="{1A4B5F45-781E-4E2A-AB24-AC14B22CF1BD}" type="parTrans" cxnId="{97E6A8B3-C569-41F5-BEA5-3C23BBF0E7CF}">
      <dgm:prSet/>
      <dgm:spPr/>
      <dgm:t>
        <a:bodyPr/>
        <a:lstStyle/>
        <a:p>
          <a:endParaRPr lang="en-US"/>
        </a:p>
      </dgm:t>
    </dgm:pt>
    <dgm:pt modelId="{4E72D915-E61E-4718-AD8A-3E626D8C1C32}" type="sibTrans" cxnId="{97E6A8B3-C569-41F5-BEA5-3C23BBF0E7CF}">
      <dgm:prSet/>
      <dgm:spPr/>
      <dgm:t>
        <a:bodyPr/>
        <a:lstStyle/>
        <a:p>
          <a:endParaRPr lang="en-US"/>
        </a:p>
      </dgm:t>
    </dgm:pt>
    <dgm:pt modelId="{398F1BC4-BF82-453C-B7BE-87DA93602775}" type="pres">
      <dgm:prSet presAssocID="{C19A291A-68C8-420C-9CB3-BC1236C0F13E}" presName="root" presStyleCnt="0">
        <dgm:presLayoutVars>
          <dgm:dir/>
          <dgm:resizeHandles val="exact"/>
        </dgm:presLayoutVars>
      </dgm:prSet>
      <dgm:spPr/>
    </dgm:pt>
    <dgm:pt modelId="{20ABC751-7CB6-405E-9BBC-68D8129FD148}" type="pres">
      <dgm:prSet presAssocID="{99788F25-6EE2-4B4C-9549-D560F64F621A}" presName="compNode" presStyleCnt="0"/>
      <dgm:spPr/>
    </dgm:pt>
    <dgm:pt modelId="{B9B0DF28-56A0-4815-94EE-F461F4ED8CE9}" type="pres">
      <dgm:prSet presAssocID="{99788F25-6EE2-4B4C-9549-D560F64F62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49947B26-03E5-480C-8ECE-3CC63C049153}" type="pres">
      <dgm:prSet presAssocID="{99788F25-6EE2-4B4C-9549-D560F64F621A}" presName="spaceRect" presStyleCnt="0"/>
      <dgm:spPr/>
    </dgm:pt>
    <dgm:pt modelId="{416710A9-C84B-412B-B1A2-58D70DAA3F0A}" type="pres">
      <dgm:prSet presAssocID="{99788F25-6EE2-4B4C-9549-D560F64F621A}" presName="textRect" presStyleLbl="revTx" presStyleIdx="0" presStyleCnt="3">
        <dgm:presLayoutVars>
          <dgm:chMax val="1"/>
          <dgm:chPref val="1"/>
        </dgm:presLayoutVars>
      </dgm:prSet>
      <dgm:spPr/>
    </dgm:pt>
    <dgm:pt modelId="{E33A8452-FA92-402E-8835-2298B1E5E3F1}" type="pres">
      <dgm:prSet presAssocID="{40FE914E-2DE1-4AB3-BCEF-37B87842228E}" presName="sibTrans" presStyleCnt="0"/>
      <dgm:spPr/>
    </dgm:pt>
    <dgm:pt modelId="{4130B6AE-AD5F-46E4-B337-AC61BD0EA803}" type="pres">
      <dgm:prSet presAssocID="{7329D685-3F75-490D-BF1E-58E9E5244316}" presName="compNode" presStyleCnt="0"/>
      <dgm:spPr/>
    </dgm:pt>
    <dgm:pt modelId="{2CCC175D-75DC-4F36-814A-6E21AAA35103}" type="pres">
      <dgm:prSet presAssocID="{7329D685-3F75-490D-BF1E-58E9E52443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C4477D5-145E-446C-A3AA-43277B487C37}" type="pres">
      <dgm:prSet presAssocID="{7329D685-3F75-490D-BF1E-58E9E5244316}" presName="spaceRect" presStyleCnt="0"/>
      <dgm:spPr/>
    </dgm:pt>
    <dgm:pt modelId="{E8112352-CFE5-470D-9A81-C2E12B093A82}" type="pres">
      <dgm:prSet presAssocID="{7329D685-3F75-490D-BF1E-58E9E5244316}" presName="textRect" presStyleLbl="revTx" presStyleIdx="1" presStyleCnt="3">
        <dgm:presLayoutVars>
          <dgm:chMax val="1"/>
          <dgm:chPref val="1"/>
        </dgm:presLayoutVars>
      </dgm:prSet>
      <dgm:spPr/>
    </dgm:pt>
    <dgm:pt modelId="{CFD2E24D-E476-4696-A6A2-2EC6896ABA61}" type="pres">
      <dgm:prSet presAssocID="{08B93163-F75C-4DF1-9E01-0635D96D19C8}" presName="sibTrans" presStyleCnt="0"/>
      <dgm:spPr/>
    </dgm:pt>
    <dgm:pt modelId="{1B841E56-DB76-4E9A-8EA5-CC83981AC35C}" type="pres">
      <dgm:prSet presAssocID="{0EC0D350-EEB1-4D1A-867C-B6EEDC53E84B}" presName="compNode" presStyleCnt="0"/>
      <dgm:spPr/>
    </dgm:pt>
    <dgm:pt modelId="{0B730F38-B235-4F02-A0E4-E995794B16FA}" type="pres">
      <dgm:prSet presAssocID="{0EC0D350-EEB1-4D1A-867C-B6EEDC53E8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9FDE979-B9BF-4DF0-BC99-4270E66942B3}" type="pres">
      <dgm:prSet presAssocID="{0EC0D350-EEB1-4D1A-867C-B6EEDC53E84B}" presName="spaceRect" presStyleCnt="0"/>
      <dgm:spPr/>
    </dgm:pt>
    <dgm:pt modelId="{E8F707AF-D631-4AD1-988C-EEC1C49F5855}" type="pres">
      <dgm:prSet presAssocID="{0EC0D350-EEB1-4D1A-867C-B6EEDC53E8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1A2A91-59B6-434A-9248-662F2E37AABC}" srcId="{C19A291A-68C8-420C-9CB3-BC1236C0F13E}" destId="{7329D685-3F75-490D-BF1E-58E9E5244316}" srcOrd="1" destOrd="0" parTransId="{561D03DB-426A-4D82-A130-9712BF6FA4BA}" sibTransId="{08B93163-F75C-4DF1-9E01-0635D96D19C8}"/>
    <dgm:cxn modelId="{7EFCB198-D217-3D47-B444-3929284FCFE4}" type="presOf" srcId="{C19A291A-68C8-420C-9CB3-BC1236C0F13E}" destId="{398F1BC4-BF82-453C-B7BE-87DA93602775}" srcOrd="0" destOrd="0" presId="urn:microsoft.com/office/officeart/2018/2/layout/IconLabelList"/>
    <dgm:cxn modelId="{97E6A8B3-C569-41F5-BEA5-3C23BBF0E7CF}" srcId="{C19A291A-68C8-420C-9CB3-BC1236C0F13E}" destId="{0EC0D350-EEB1-4D1A-867C-B6EEDC53E84B}" srcOrd="2" destOrd="0" parTransId="{1A4B5F45-781E-4E2A-AB24-AC14B22CF1BD}" sibTransId="{4E72D915-E61E-4718-AD8A-3E626D8C1C32}"/>
    <dgm:cxn modelId="{79FCB5B9-7D16-F941-91A1-39C99FEE1DE2}" type="presOf" srcId="{99788F25-6EE2-4B4C-9549-D560F64F621A}" destId="{416710A9-C84B-412B-B1A2-58D70DAA3F0A}" srcOrd="0" destOrd="0" presId="urn:microsoft.com/office/officeart/2018/2/layout/IconLabelList"/>
    <dgm:cxn modelId="{B79F15C8-691F-FF4C-92E3-F5E43A535B93}" type="presOf" srcId="{0EC0D350-EEB1-4D1A-867C-B6EEDC53E84B}" destId="{E8F707AF-D631-4AD1-988C-EEC1C49F5855}" srcOrd="0" destOrd="0" presId="urn:microsoft.com/office/officeart/2018/2/layout/IconLabelList"/>
    <dgm:cxn modelId="{7152DAD9-051E-734B-BD9D-82D5967D9EEB}" type="presOf" srcId="{7329D685-3F75-490D-BF1E-58E9E5244316}" destId="{E8112352-CFE5-470D-9A81-C2E12B093A82}" srcOrd="0" destOrd="0" presId="urn:microsoft.com/office/officeart/2018/2/layout/IconLabelList"/>
    <dgm:cxn modelId="{6BDF54FB-D722-41F6-8EA1-4D6F34517550}" srcId="{C19A291A-68C8-420C-9CB3-BC1236C0F13E}" destId="{99788F25-6EE2-4B4C-9549-D560F64F621A}" srcOrd="0" destOrd="0" parTransId="{43139EAE-C7C3-4B76-B0C5-1E83B0ECEC11}" sibTransId="{40FE914E-2DE1-4AB3-BCEF-37B87842228E}"/>
    <dgm:cxn modelId="{0EFA4DA5-5D4D-B644-8064-331B0FBEBA60}" type="presParOf" srcId="{398F1BC4-BF82-453C-B7BE-87DA93602775}" destId="{20ABC751-7CB6-405E-9BBC-68D8129FD148}" srcOrd="0" destOrd="0" presId="urn:microsoft.com/office/officeart/2018/2/layout/IconLabelList"/>
    <dgm:cxn modelId="{116647DE-2198-D74B-AAAB-C3468BBB9647}" type="presParOf" srcId="{20ABC751-7CB6-405E-9BBC-68D8129FD148}" destId="{B9B0DF28-56A0-4815-94EE-F461F4ED8CE9}" srcOrd="0" destOrd="0" presId="urn:microsoft.com/office/officeart/2018/2/layout/IconLabelList"/>
    <dgm:cxn modelId="{DEC87A76-C321-E248-B102-723C13A3390D}" type="presParOf" srcId="{20ABC751-7CB6-405E-9BBC-68D8129FD148}" destId="{49947B26-03E5-480C-8ECE-3CC63C049153}" srcOrd="1" destOrd="0" presId="urn:microsoft.com/office/officeart/2018/2/layout/IconLabelList"/>
    <dgm:cxn modelId="{2A071E53-66E8-784D-83C8-3FD094B9FA1E}" type="presParOf" srcId="{20ABC751-7CB6-405E-9BBC-68D8129FD148}" destId="{416710A9-C84B-412B-B1A2-58D70DAA3F0A}" srcOrd="2" destOrd="0" presId="urn:microsoft.com/office/officeart/2018/2/layout/IconLabelList"/>
    <dgm:cxn modelId="{B306E924-8CBA-8F4D-AA4E-99CA4AA452CF}" type="presParOf" srcId="{398F1BC4-BF82-453C-B7BE-87DA93602775}" destId="{E33A8452-FA92-402E-8835-2298B1E5E3F1}" srcOrd="1" destOrd="0" presId="urn:microsoft.com/office/officeart/2018/2/layout/IconLabelList"/>
    <dgm:cxn modelId="{1E8CF4BE-1467-BE4F-8B39-FEE19E82EB1C}" type="presParOf" srcId="{398F1BC4-BF82-453C-B7BE-87DA93602775}" destId="{4130B6AE-AD5F-46E4-B337-AC61BD0EA803}" srcOrd="2" destOrd="0" presId="urn:microsoft.com/office/officeart/2018/2/layout/IconLabelList"/>
    <dgm:cxn modelId="{54CA7F42-074F-434E-9B61-DA792488E772}" type="presParOf" srcId="{4130B6AE-AD5F-46E4-B337-AC61BD0EA803}" destId="{2CCC175D-75DC-4F36-814A-6E21AAA35103}" srcOrd="0" destOrd="0" presId="urn:microsoft.com/office/officeart/2018/2/layout/IconLabelList"/>
    <dgm:cxn modelId="{EF98A780-E70B-1247-9F56-4B64FBB95C7E}" type="presParOf" srcId="{4130B6AE-AD5F-46E4-B337-AC61BD0EA803}" destId="{DC4477D5-145E-446C-A3AA-43277B487C37}" srcOrd="1" destOrd="0" presId="urn:microsoft.com/office/officeart/2018/2/layout/IconLabelList"/>
    <dgm:cxn modelId="{D2FCF150-C56D-BA4D-99AF-757DE554E9E7}" type="presParOf" srcId="{4130B6AE-AD5F-46E4-B337-AC61BD0EA803}" destId="{E8112352-CFE5-470D-9A81-C2E12B093A82}" srcOrd="2" destOrd="0" presId="urn:microsoft.com/office/officeart/2018/2/layout/IconLabelList"/>
    <dgm:cxn modelId="{1113C0FE-57EA-7443-9E89-9B587112D73E}" type="presParOf" srcId="{398F1BC4-BF82-453C-B7BE-87DA93602775}" destId="{CFD2E24D-E476-4696-A6A2-2EC6896ABA61}" srcOrd="3" destOrd="0" presId="urn:microsoft.com/office/officeart/2018/2/layout/IconLabelList"/>
    <dgm:cxn modelId="{67540367-37B8-1148-82AA-C6549C1B94EA}" type="presParOf" srcId="{398F1BC4-BF82-453C-B7BE-87DA93602775}" destId="{1B841E56-DB76-4E9A-8EA5-CC83981AC35C}" srcOrd="4" destOrd="0" presId="urn:microsoft.com/office/officeart/2018/2/layout/IconLabelList"/>
    <dgm:cxn modelId="{E845358D-27A6-824A-9A22-1D8098C3B649}" type="presParOf" srcId="{1B841E56-DB76-4E9A-8EA5-CC83981AC35C}" destId="{0B730F38-B235-4F02-A0E4-E995794B16FA}" srcOrd="0" destOrd="0" presId="urn:microsoft.com/office/officeart/2018/2/layout/IconLabelList"/>
    <dgm:cxn modelId="{5596D2F5-AFF8-CA4C-95D0-29BE89205D4E}" type="presParOf" srcId="{1B841E56-DB76-4E9A-8EA5-CC83981AC35C}" destId="{29FDE979-B9BF-4DF0-BC99-4270E66942B3}" srcOrd="1" destOrd="0" presId="urn:microsoft.com/office/officeart/2018/2/layout/IconLabelList"/>
    <dgm:cxn modelId="{2FF1505C-E56B-E54F-AE7B-3BF84BFE97C0}" type="presParOf" srcId="{1B841E56-DB76-4E9A-8EA5-CC83981AC35C}" destId="{E8F707AF-D631-4AD1-988C-EEC1C49F58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625D-0988-4037-B245-FD49549950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739A5CD-2913-4774-9FE6-013F53020859}">
      <dgm:prSet/>
      <dgm:spPr/>
      <dgm:t>
        <a:bodyPr/>
        <a:lstStyle/>
        <a:p>
          <a:r>
            <a:rPr lang="en-NG">
              <a:latin typeface="Gill Sans MT" panose="020B0502020104020203" pitchFamily="34" charset="77"/>
            </a:rPr>
            <a:t>Dataset features consumer complaints against businesses that were mediated by DCA Consumer Services Division during the last and current year. </a:t>
          </a:r>
          <a:endParaRPr lang="en-US">
            <a:latin typeface="Gill Sans MT" panose="020B0502020104020203" pitchFamily="34" charset="77"/>
          </a:endParaRPr>
        </a:p>
      </dgm:t>
    </dgm:pt>
    <dgm:pt modelId="{E0F3128D-B6BC-44C1-882E-EC34B7A279E6}" type="parTrans" cxnId="{31D77BED-D405-4F15-850C-1F921D5D0F06}">
      <dgm:prSet/>
      <dgm:spPr/>
      <dgm:t>
        <a:bodyPr/>
        <a:lstStyle/>
        <a:p>
          <a:endParaRPr lang="en-US"/>
        </a:p>
      </dgm:t>
    </dgm:pt>
    <dgm:pt modelId="{C1DA0C56-A01D-4B2D-AA14-45C02C90F4C9}" type="sibTrans" cxnId="{31D77BED-D405-4F15-850C-1F921D5D0F06}">
      <dgm:prSet/>
      <dgm:spPr/>
      <dgm:t>
        <a:bodyPr/>
        <a:lstStyle/>
        <a:p>
          <a:endParaRPr lang="en-US"/>
        </a:p>
      </dgm:t>
    </dgm:pt>
    <dgm:pt modelId="{E186675D-A563-403F-BCBC-4E9E6ACF6DB3}">
      <dgm:prSet/>
      <dgm:spPr/>
      <dgm:t>
        <a:bodyPr/>
        <a:lstStyle/>
        <a:p>
          <a:r>
            <a:rPr lang="en-NG">
              <a:latin typeface="Gill Sans MT" panose="020B0502020104020203" pitchFamily="34" charset="77"/>
            </a:rPr>
            <a:t>Data was collected from NYC OpenData Platform</a:t>
          </a:r>
          <a:endParaRPr lang="en-US">
            <a:latin typeface="Gill Sans MT" panose="020B0502020104020203" pitchFamily="34" charset="77"/>
          </a:endParaRPr>
        </a:p>
      </dgm:t>
    </dgm:pt>
    <dgm:pt modelId="{AB98A8C1-2210-4AF5-A99A-D5487B7D33E6}" type="parTrans" cxnId="{EEFF1936-CB93-4A8F-B65D-F25B8C80C615}">
      <dgm:prSet/>
      <dgm:spPr/>
      <dgm:t>
        <a:bodyPr/>
        <a:lstStyle/>
        <a:p>
          <a:endParaRPr lang="en-US"/>
        </a:p>
      </dgm:t>
    </dgm:pt>
    <dgm:pt modelId="{665985AA-EA26-4833-AEE4-373EA1960EC4}" type="sibTrans" cxnId="{EEFF1936-CB93-4A8F-B65D-F25B8C80C615}">
      <dgm:prSet/>
      <dgm:spPr/>
      <dgm:t>
        <a:bodyPr/>
        <a:lstStyle/>
        <a:p>
          <a:endParaRPr lang="en-US"/>
        </a:p>
      </dgm:t>
    </dgm:pt>
    <dgm:pt modelId="{9DCD3A23-9D5B-493B-858E-120A03C4F6F7}" type="pres">
      <dgm:prSet presAssocID="{496B625D-0988-4037-B245-FD495499509F}" presName="root" presStyleCnt="0">
        <dgm:presLayoutVars>
          <dgm:dir/>
          <dgm:resizeHandles val="exact"/>
        </dgm:presLayoutVars>
      </dgm:prSet>
      <dgm:spPr/>
    </dgm:pt>
    <dgm:pt modelId="{952F5EC6-8F7D-4855-AC08-0B11E08434CC}" type="pres">
      <dgm:prSet presAssocID="{D739A5CD-2913-4774-9FE6-013F53020859}" presName="compNode" presStyleCnt="0"/>
      <dgm:spPr/>
    </dgm:pt>
    <dgm:pt modelId="{8BAF8015-AFC5-4BD2-B6FF-22C8DEBD71E4}" type="pres">
      <dgm:prSet presAssocID="{D739A5CD-2913-4774-9FE6-013F53020859}" presName="bgRect" presStyleLbl="bgShp" presStyleIdx="0" presStyleCnt="2"/>
      <dgm:spPr/>
    </dgm:pt>
    <dgm:pt modelId="{4C706D72-4711-4301-A5A4-E9B2D2C58D57}" type="pres">
      <dgm:prSet presAssocID="{D739A5CD-2913-4774-9FE6-013F530208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D4B5821-687F-4C10-A0DA-56759D99BE1C}" type="pres">
      <dgm:prSet presAssocID="{D739A5CD-2913-4774-9FE6-013F53020859}" presName="spaceRect" presStyleCnt="0"/>
      <dgm:spPr/>
    </dgm:pt>
    <dgm:pt modelId="{5F50555B-B519-4DDC-AE69-BEF9344C8D08}" type="pres">
      <dgm:prSet presAssocID="{D739A5CD-2913-4774-9FE6-013F53020859}" presName="parTx" presStyleLbl="revTx" presStyleIdx="0" presStyleCnt="2">
        <dgm:presLayoutVars>
          <dgm:chMax val="0"/>
          <dgm:chPref val="0"/>
        </dgm:presLayoutVars>
      </dgm:prSet>
      <dgm:spPr/>
    </dgm:pt>
    <dgm:pt modelId="{4DAD0D29-9062-4268-8B98-8D2349152606}" type="pres">
      <dgm:prSet presAssocID="{C1DA0C56-A01D-4B2D-AA14-45C02C90F4C9}" presName="sibTrans" presStyleCnt="0"/>
      <dgm:spPr/>
    </dgm:pt>
    <dgm:pt modelId="{CCF4226C-9074-4CF1-BF16-9B5A911BB8C1}" type="pres">
      <dgm:prSet presAssocID="{E186675D-A563-403F-BCBC-4E9E6ACF6DB3}" presName="compNode" presStyleCnt="0"/>
      <dgm:spPr/>
    </dgm:pt>
    <dgm:pt modelId="{2F91736E-EA22-4489-A543-E27CBFEBEC43}" type="pres">
      <dgm:prSet presAssocID="{E186675D-A563-403F-BCBC-4E9E6ACF6DB3}" presName="bgRect" presStyleLbl="bgShp" presStyleIdx="1" presStyleCnt="2"/>
      <dgm:spPr/>
    </dgm:pt>
    <dgm:pt modelId="{7D300FD0-9290-4B5C-AD6A-0239A016F53C}" type="pres">
      <dgm:prSet presAssocID="{E186675D-A563-403F-BCBC-4E9E6ACF6D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26099F-4C3B-4A23-B7F8-E32E7AE271B2}" type="pres">
      <dgm:prSet presAssocID="{E186675D-A563-403F-BCBC-4E9E6ACF6DB3}" presName="spaceRect" presStyleCnt="0"/>
      <dgm:spPr/>
    </dgm:pt>
    <dgm:pt modelId="{843E2AAD-50FD-41A8-819B-70E9F0569322}" type="pres">
      <dgm:prSet presAssocID="{E186675D-A563-403F-BCBC-4E9E6ACF6DB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25F911B-70F3-45FF-A71F-7A4307B6B47F}" type="presOf" srcId="{E186675D-A563-403F-BCBC-4E9E6ACF6DB3}" destId="{843E2AAD-50FD-41A8-819B-70E9F0569322}" srcOrd="0" destOrd="0" presId="urn:microsoft.com/office/officeart/2018/2/layout/IconVerticalSolidList"/>
    <dgm:cxn modelId="{EEFF1936-CB93-4A8F-B65D-F25B8C80C615}" srcId="{496B625D-0988-4037-B245-FD495499509F}" destId="{E186675D-A563-403F-BCBC-4E9E6ACF6DB3}" srcOrd="1" destOrd="0" parTransId="{AB98A8C1-2210-4AF5-A99A-D5487B7D33E6}" sibTransId="{665985AA-EA26-4833-AEE4-373EA1960EC4}"/>
    <dgm:cxn modelId="{B9AE993B-A221-4F5D-A527-636D1C1816DC}" type="presOf" srcId="{D739A5CD-2913-4774-9FE6-013F53020859}" destId="{5F50555B-B519-4DDC-AE69-BEF9344C8D08}" srcOrd="0" destOrd="0" presId="urn:microsoft.com/office/officeart/2018/2/layout/IconVerticalSolidList"/>
    <dgm:cxn modelId="{ED0CE99A-B085-4D42-B6D1-E1CD56AF95B0}" type="presOf" srcId="{496B625D-0988-4037-B245-FD495499509F}" destId="{9DCD3A23-9D5B-493B-858E-120A03C4F6F7}" srcOrd="0" destOrd="0" presId="urn:microsoft.com/office/officeart/2018/2/layout/IconVerticalSolidList"/>
    <dgm:cxn modelId="{31D77BED-D405-4F15-850C-1F921D5D0F06}" srcId="{496B625D-0988-4037-B245-FD495499509F}" destId="{D739A5CD-2913-4774-9FE6-013F53020859}" srcOrd="0" destOrd="0" parTransId="{E0F3128D-B6BC-44C1-882E-EC34B7A279E6}" sibTransId="{C1DA0C56-A01D-4B2D-AA14-45C02C90F4C9}"/>
    <dgm:cxn modelId="{03F3DB1A-1B87-4CC4-965F-5A5FCA0B9760}" type="presParOf" srcId="{9DCD3A23-9D5B-493B-858E-120A03C4F6F7}" destId="{952F5EC6-8F7D-4855-AC08-0B11E08434CC}" srcOrd="0" destOrd="0" presId="urn:microsoft.com/office/officeart/2018/2/layout/IconVerticalSolidList"/>
    <dgm:cxn modelId="{903E75BD-8D90-4FE7-9335-B478EF355B73}" type="presParOf" srcId="{952F5EC6-8F7D-4855-AC08-0B11E08434CC}" destId="{8BAF8015-AFC5-4BD2-B6FF-22C8DEBD71E4}" srcOrd="0" destOrd="0" presId="urn:microsoft.com/office/officeart/2018/2/layout/IconVerticalSolidList"/>
    <dgm:cxn modelId="{903839F8-233C-493D-BFC4-93954D08DBF1}" type="presParOf" srcId="{952F5EC6-8F7D-4855-AC08-0B11E08434CC}" destId="{4C706D72-4711-4301-A5A4-E9B2D2C58D57}" srcOrd="1" destOrd="0" presId="urn:microsoft.com/office/officeart/2018/2/layout/IconVerticalSolidList"/>
    <dgm:cxn modelId="{173F70C1-78B0-4547-BE6F-2455880F77A9}" type="presParOf" srcId="{952F5EC6-8F7D-4855-AC08-0B11E08434CC}" destId="{0D4B5821-687F-4C10-A0DA-56759D99BE1C}" srcOrd="2" destOrd="0" presId="urn:microsoft.com/office/officeart/2018/2/layout/IconVerticalSolidList"/>
    <dgm:cxn modelId="{E2EF15C1-5296-4872-AACA-EF144E3E9E61}" type="presParOf" srcId="{952F5EC6-8F7D-4855-AC08-0B11E08434CC}" destId="{5F50555B-B519-4DDC-AE69-BEF9344C8D08}" srcOrd="3" destOrd="0" presId="urn:microsoft.com/office/officeart/2018/2/layout/IconVerticalSolidList"/>
    <dgm:cxn modelId="{EEC25E1A-F6EB-45A1-81E4-E6039EDBCA2F}" type="presParOf" srcId="{9DCD3A23-9D5B-493B-858E-120A03C4F6F7}" destId="{4DAD0D29-9062-4268-8B98-8D2349152606}" srcOrd="1" destOrd="0" presId="urn:microsoft.com/office/officeart/2018/2/layout/IconVerticalSolidList"/>
    <dgm:cxn modelId="{496E9963-4699-4683-AA7F-9BA863B068BF}" type="presParOf" srcId="{9DCD3A23-9D5B-493B-858E-120A03C4F6F7}" destId="{CCF4226C-9074-4CF1-BF16-9B5A911BB8C1}" srcOrd="2" destOrd="0" presId="urn:microsoft.com/office/officeart/2018/2/layout/IconVerticalSolidList"/>
    <dgm:cxn modelId="{A61C7D97-CE49-4FA0-B906-2A67562C17E8}" type="presParOf" srcId="{CCF4226C-9074-4CF1-BF16-9B5A911BB8C1}" destId="{2F91736E-EA22-4489-A543-E27CBFEBEC43}" srcOrd="0" destOrd="0" presId="urn:microsoft.com/office/officeart/2018/2/layout/IconVerticalSolidList"/>
    <dgm:cxn modelId="{9B8FBB46-1E53-425C-8609-C360D82AE2CB}" type="presParOf" srcId="{CCF4226C-9074-4CF1-BF16-9B5A911BB8C1}" destId="{7D300FD0-9290-4B5C-AD6A-0239A016F53C}" srcOrd="1" destOrd="0" presId="urn:microsoft.com/office/officeart/2018/2/layout/IconVerticalSolidList"/>
    <dgm:cxn modelId="{2220307D-EEB8-40A3-A7C0-7A28F17C0F48}" type="presParOf" srcId="{CCF4226C-9074-4CF1-BF16-9B5A911BB8C1}" destId="{2626099F-4C3B-4A23-B7F8-E32E7AE271B2}" srcOrd="2" destOrd="0" presId="urn:microsoft.com/office/officeart/2018/2/layout/IconVerticalSolidList"/>
    <dgm:cxn modelId="{535DE1E6-7C7F-41FD-A797-2A097A55C977}" type="presParOf" srcId="{CCF4226C-9074-4CF1-BF16-9B5A911BB8C1}" destId="{843E2AAD-50FD-41A8-819B-70E9F05693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166A70-1108-494B-8395-1A53120E64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A665B9-2829-40FF-BB78-F81A5B56DCE0}">
      <dgm:prSet/>
      <dgm:spPr/>
      <dgm:t>
        <a:bodyPr/>
        <a:lstStyle/>
        <a:p>
          <a:pPr>
            <a:lnSpc>
              <a:spcPct val="100000"/>
            </a:lnSpc>
          </a:pPr>
          <a:r>
            <a:rPr lang="en-NG"/>
            <a:t>The length of the mediation completion had no effect on the satisfaction status of customers, as shown by the column chart.</a:t>
          </a:r>
          <a:endParaRPr lang="en-US"/>
        </a:p>
      </dgm:t>
    </dgm:pt>
    <dgm:pt modelId="{D8973E29-02A7-4C56-9F78-838D229744CB}" type="parTrans" cxnId="{F37F672D-51A6-46CD-8E15-9195B8223D9C}">
      <dgm:prSet/>
      <dgm:spPr/>
      <dgm:t>
        <a:bodyPr/>
        <a:lstStyle/>
        <a:p>
          <a:endParaRPr lang="en-US"/>
        </a:p>
      </dgm:t>
    </dgm:pt>
    <dgm:pt modelId="{2A83532C-1E61-4C69-BA7B-9EE93A6AC479}" type="sibTrans" cxnId="{F37F672D-51A6-46CD-8E15-9195B8223D9C}">
      <dgm:prSet/>
      <dgm:spPr/>
      <dgm:t>
        <a:bodyPr/>
        <a:lstStyle/>
        <a:p>
          <a:endParaRPr lang="en-US"/>
        </a:p>
      </dgm:t>
    </dgm:pt>
    <dgm:pt modelId="{F61CE9A8-DA17-467B-9112-E78CCF21E3DA}">
      <dgm:prSet/>
      <dgm:spPr/>
      <dgm:t>
        <a:bodyPr/>
        <a:lstStyle/>
        <a:p>
          <a:pPr>
            <a:lnSpc>
              <a:spcPct val="100000"/>
            </a:lnSpc>
          </a:pPr>
          <a:r>
            <a:rPr lang="en-NG"/>
            <a:t>Brooklyn had the highest number of business complaints by customers, based on the visualised conclusion from the pie chart.</a:t>
          </a:r>
          <a:endParaRPr lang="en-US"/>
        </a:p>
      </dgm:t>
    </dgm:pt>
    <dgm:pt modelId="{BF011526-60E8-4084-9599-12063B916A78}" type="parTrans" cxnId="{BDA8942E-7555-46DB-9192-0C270ED5F2D9}">
      <dgm:prSet/>
      <dgm:spPr/>
      <dgm:t>
        <a:bodyPr/>
        <a:lstStyle/>
        <a:p>
          <a:endParaRPr lang="en-US"/>
        </a:p>
      </dgm:t>
    </dgm:pt>
    <dgm:pt modelId="{2D84C373-AE0D-4BF3-9A01-D0E34C0B3155}" type="sibTrans" cxnId="{BDA8942E-7555-46DB-9192-0C270ED5F2D9}">
      <dgm:prSet/>
      <dgm:spPr/>
      <dgm:t>
        <a:bodyPr/>
        <a:lstStyle/>
        <a:p>
          <a:endParaRPr lang="en-US"/>
        </a:p>
      </dgm:t>
    </dgm:pt>
    <dgm:pt modelId="{7A2E5A2B-27CE-4122-BC5B-00DCE79EC353}">
      <dgm:prSet/>
      <dgm:spPr/>
      <dgm:t>
        <a:bodyPr/>
        <a:lstStyle/>
        <a:p>
          <a:pPr>
            <a:lnSpc>
              <a:spcPct val="100000"/>
            </a:lnSpc>
          </a:pPr>
          <a:r>
            <a:rPr lang="en-NG"/>
            <a:t>The highest counts of business complaint type was from damaged/defective goods with results ranging from advised to sue to non-satisfactory agreement.</a:t>
          </a:r>
          <a:endParaRPr lang="en-US"/>
        </a:p>
      </dgm:t>
    </dgm:pt>
    <dgm:pt modelId="{10888100-AAB0-42D6-A3DE-67FDD6182CBC}" type="parTrans" cxnId="{4BFA1969-3C15-4A10-B14E-02B60B37160D}">
      <dgm:prSet/>
      <dgm:spPr/>
      <dgm:t>
        <a:bodyPr/>
        <a:lstStyle/>
        <a:p>
          <a:endParaRPr lang="en-US"/>
        </a:p>
      </dgm:t>
    </dgm:pt>
    <dgm:pt modelId="{6E8E4062-16F2-44E2-A942-29A32CB26D15}" type="sibTrans" cxnId="{4BFA1969-3C15-4A10-B14E-02B60B37160D}">
      <dgm:prSet/>
      <dgm:spPr/>
      <dgm:t>
        <a:bodyPr/>
        <a:lstStyle/>
        <a:p>
          <a:endParaRPr lang="en-US"/>
        </a:p>
      </dgm:t>
    </dgm:pt>
    <dgm:pt modelId="{F4455B43-493C-45DC-BCD8-5A8629FA6C9A}" type="pres">
      <dgm:prSet presAssocID="{3C166A70-1108-494B-8395-1A53120E64BD}" presName="root" presStyleCnt="0">
        <dgm:presLayoutVars>
          <dgm:dir/>
          <dgm:resizeHandles val="exact"/>
        </dgm:presLayoutVars>
      </dgm:prSet>
      <dgm:spPr/>
    </dgm:pt>
    <dgm:pt modelId="{640ED7B5-872A-4329-B6D4-CB1E1EED6DEC}" type="pres">
      <dgm:prSet presAssocID="{29A665B9-2829-40FF-BB78-F81A5B56DCE0}" presName="compNode" presStyleCnt="0"/>
      <dgm:spPr/>
    </dgm:pt>
    <dgm:pt modelId="{221A565E-2232-4EE2-BA98-8E5DD65BDF65}" type="pres">
      <dgm:prSet presAssocID="{29A665B9-2829-40FF-BB78-F81A5B56DCE0}" presName="bgRect" presStyleLbl="bgShp" presStyleIdx="0" presStyleCnt="3"/>
      <dgm:spPr/>
    </dgm:pt>
    <dgm:pt modelId="{81FF1664-902C-40FB-AB0C-CDA45F0036D6}" type="pres">
      <dgm:prSet presAssocID="{29A665B9-2829-40FF-BB78-F81A5B56DC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7EAC5A7A-86B9-4DE3-9C06-32F422F77B65}" type="pres">
      <dgm:prSet presAssocID="{29A665B9-2829-40FF-BB78-F81A5B56DCE0}" presName="spaceRect" presStyleCnt="0"/>
      <dgm:spPr/>
    </dgm:pt>
    <dgm:pt modelId="{627E25B9-1E73-4812-B029-3BA7092BC28E}" type="pres">
      <dgm:prSet presAssocID="{29A665B9-2829-40FF-BB78-F81A5B56DCE0}" presName="parTx" presStyleLbl="revTx" presStyleIdx="0" presStyleCnt="3">
        <dgm:presLayoutVars>
          <dgm:chMax val="0"/>
          <dgm:chPref val="0"/>
        </dgm:presLayoutVars>
      </dgm:prSet>
      <dgm:spPr/>
    </dgm:pt>
    <dgm:pt modelId="{BA7D3272-7956-4634-8A6A-3FE52F2D28B5}" type="pres">
      <dgm:prSet presAssocID="{2A83532C-1E61-4C69-BA7B-9EE93A6AC479}" presName="sibTrans" presStyleCnt="0"/>
      <dgm:spPr/>
    </dgm:pt>
    <dgm:pt modelId="{DBCC0683-8495-4D9F-8FD2-EABFB6EB1632}" type="pres">
      <dgm:prSet presAssocID="{F61CE9A8-DA17-467B-9112-E78CCF21E3DA}" presName="compNode" presStyleCnt="0"/>
      <dgm:spPr/>
    </dgm:pt>
    <dgm:pt modelId="{1DCC4043-EEF8-4567-879E-F8AA862A2E0F}" type="pres">
      <dgm:prSet presAssocID="{F61CE9A8-DA17-467B-9112-E78CCF21E3DA}" presName="bgRect" presStyleLbl="bgShp" presStyleIdx="1" presStyleCnt="3"/>
      <dgm:spPr/>
    </dgm:pt>
    <dgm:pt modelId="{74A53939-A168-4FEF-AA75-BD99B157BB9B}" type="pres">
      <dgm:prSet presAssocID="{F61CE9A8-DA17-467B-9112-E78CCF21E3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"/>
        </a:ext>
      </dgm:extLst>
    </dgm:pt>
    <dgm:pt modelId="{379E2878-5F9E-4426-A154-0E4006FEAB86}" type="pres">
      <dgm:prSet presAssocID="{F61CE9A8-DA17-467B-9112-E78CCF21E3DA}" presName="spaceRect" presStyleCnt="0"/>
      <dgm:spPr/>
    </dgm:pt>
    <dgm:pt modelId="{49CE6C93-9FE2-4915-95A3-AAE711137123}" type="pres">
      <dgm:prSet presAssocID="{F61CE9A8-DA17-467B-9112-E78CCF21E3DA}" presName="parTx" presStyleLbl="revTx" presStyleIdx="1" presStyleCnt="3">
        <dgm:presLayoutVars>
          <dgm:chMax val="0"/>
          <dgm:chPref val="0"/>
        </dgm:presLayoutVars>
      </dgm:prSet>
      <dgm:spPr/>
    </dgm:pt>
    <dgm:pt modelId="{580BB94D-DA89-4EC3-9879-125C57836769}" type="pres">
      <dgm:prSet presAssocID="{2D84C373-AE0D-4BF3-9A01-D0E34C0B3155}" presName="sibTrans" presStyleCnt="0"/>
      <dgm:spPr/>
    </dgm:pt>
    <dgm:pt modelId="{071B3BDC-F5B5-46CB-815C-E3A99B8E22EF}" type="pres">
      <dgm:prSet presAssocID="{7A2E5A2B-27CE-4122-BC5B-00DCE79EC353}" presName="compNode" presStyleCnt="0"/>
      <dgm:spPr/>
    </dgm:pt>
    <dgm:pt modelId="{519C9DC1-B51A-452A-B3AA-41FF318ABEE1}" type="pres">
      <dgm:prSet presAssocID="{7A2E5A2B-27CE-4122-BC5B-00DCE79EC353}" presName="bgRect" presStyleLbl="bgShp" presStyleIdx="2" presStyleCnt="3"/>
      <dgm:spPr/>
    </dgm:pt>
    <dgm:pt modelId="{F0DCF5B6-2E54-4C5A-8F76-1E6C3AC5A0F6}" type="pres">
      <dgm:prSet presAssocID="{7A2E5A2B-27CE-4122-BC5B-00DCE79EC3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DA6A97E2-8B5D-4B94-8B9A-89701F3EA0F3}" type="pres">
      <dgm:prSet presAssocID="{7A2E5A2B-27CE-4122-BC5B-00DCE79EC353}" presName="spaceRect" presStyleCnt="0"/>
      <dgm:spPr/>
    </dgm:pt>
    <dgm:pt modelId="{8AE197A7-9BC1-47D4-BF61-359B15DA4C4D}" type="pres">
      <dgm:prSet presAssocID="{7A2E5A2B-27CE-4122-BC5B-00DCE79EC3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B32B12-6B5C-490C-8AEC-DAF6BDCB5D3D}" type="presOf" srcId="{F61CE9A8-DA17-467B-9112-E78CCF21E3DA}" destId="{49CE6C93-9FE2-4915-95A3-AAE711137123}" srcOrd="0" destOrd="0" presId="urn:microsoft.com/office/officeart/2018/2/layout/IconVerticalSolidList"/>
    <dgm:cxn modelId="{F37F672D-51A6-46CD-8E15-9195B8223D9C}" srcId="{3C166A70-1108-494B-8395-1A53120E64BD}" destId="{29A665B9-2829-40FF-BB78-F81A5B56DCE0}" srcOrd="0" destOrd="0" parTransId="{D8973E29-02A7-4C56-9F78-838D229744CB}" sibTransId="{2A83532C-1E61-4C69-BA7B-9EE93A6AC479}"/>
    <dgm:cxn modelId="{BDA8942E-7555-46DB-9192-0C270ED5F2D9}" srcId="{3C166A70-1108-494B-8395-1A53120E64BD}" destId="{F61CE9A8-DA17-467B-9112-E78CCF21E3DA}" srcOrd="1" destOrd="0" parTransId="{BF011526-60E8-4084-9599-12063B916A78}" sibTransId="{2D84C373-AE0D-4BF3-9A01-D0E34C0B3155}"/>
    <dgm:cxn modelId="{B9BC0132-282E-4B69-BA4F-639025543C95}" type="presOf" srcId="{29A665B9-2829-40FF-BB78-F81A5B56DCE0}" destId="{627E25B9-1E73-4812-B029-3BA7092BC28E}" srcOrd="0" destOrd="0" presId="urn:microsoft.com/office/officeart/2018/2/layout/IconVerticalSolidList"/>
    <dgm:cxn modelId="{4BFA1969-3C15-4A10-B14E-02B60B37160D}" srcId="{3C166A70-1108-494B-8395-1A53120E64BD}" destId="{7A2E5A2B-27CE-4122-BC5B-00DCE79EC353}" srcOrd="2" destOrd="0" parTransId="{10888100-AAB0-42D6-A3DE-67FDD6182CBC}" sibTransId="{6E8E4062-16F2-44E2-A942-29A32CB26D15}"/>
    <dgm:cxn modelId="{C75E2C9E-8D6B-4F23-AC1D-4582E51B6B5B}" type="presOf" srcId="{7A2E5A2B-27CE-4122-BC5B-00DCE79EC353}" destId="{8AE197A7-9BC1-47D4-BF61-359B15DA4C4D}" srcOrd="0" destOrd="0" presId="urn:microsoft.com/office/officeart/2018/2/layout/IconVerticalSolidList"/>
    <dgm:cxn modelId="{7EE295F0-4E0D-400C-A607-AFD1BB27A045}" type="presOf" srcId="{3C166A70-1108-494B-8395-1A53120E64BD}" destId="{F4455B43-493C-45DC-BCD8-5A8629FA6C9A}" srcOrd="0" destOrd="0" presId="urn:microsoft.com/office/officeart/2018/2/layout/IconVerticalSolidList"/>
    <dgm:cxn modelId="{0C6FF970-EF54-4C65-B162-11C0A5FBD34B}" type="presParOf" srcId="{F4455B43-493C-45DC-BCD8-5A8629FA6C9A}" destId="{640ED7B5-872A-4329-B6D4-CB1E1EED6DEC}" srcOrd="0" destOrd="0" presId="urn:microsoft.com/office/officeart/2018/2/layout/IconVerticalSolidList"/>
    <dgm:cxn modelId="{B4E972C3-7A2A-4AF3-B112-CFDA97FCC8A1}" type="presParOf" srcId="{640ED7B5-872A-4329-B6D4-CB1E1EED6DEC}" destId="{221A565E-2232-4EE2-BA98-8E5DD65BDF65}" srcOrd="0" destOrd="0" presId="urn:microsoft.com/office/officeart/2018/2/layout/IconVerticalSolidList"/>
    <dgm:cxn modelId="{165D8CFD-1544-4875-8C1E-B903D2860B35}" type="presParOf" srcId="{640ED7B5-872A-4329-B6D4-CB1E1EED6DEC}" destId="{81FF1664-902C-40FB-AB0C-CDA45F0036D6}" srcOrd="1" destOrd="0" presId="urn:microsoft.com/office/officeart/2018/2/layout/IconVerticalSolidList"/>
    <dgm:cxn modelId="{1D95B9DE-42A9-4776-9E61-A2EAC45CDBC1}" type="presParOf" srcId="{640ED7B5-872A-4329-B6D4-CB1E1EED6DEC}" destId="{7EAC5A7A-86B9-4DE3-9C06-32F422F77B65}" srcOrd="2" destOrd="0" presId="urn:microsoft.com/office/officeart/2018/2/layout/IconVerticalSolidList"/>
    <dgm:cxn modelId="{7995DAB3-8B01-4989-B81B-06662829573D}" type="presParOf" srcId="{640ED7B5-872A-4329-B6D4-CB1E1EED6DEC}" destId="{627E25B9-1E73-4812-B029-3BA7092BC28E}" srcOrd="3" destOrd="0" presId="urn:microsoft.com/office/officeart/2018/2/layout/IconVerticalSolidList"/>
    <dgm:cxn modelId="{052AFA0D-A65B-43F0-A5FF-79A337A74F4B}" type="presParOf" srcId="{F4455B43-493C-45DC-BCD8-5A8629FA6C9A}" destId="{BA7D3272-7956-4634-8A6A-3FE52F2D28B5}" srcOrd="1" destOrd="0" presId="urn:microsoft.com/office/officeart/2018/2/layout/IconVerticalSolidList"/>
    <dgm:cxn modelId="{BD3BC20C-18E9-4A38-A667-973BA7AF9533}" type="presParOf" srcId="{F4455B43-493C-45DC-BCD8-5A8629FA6C9A}" destId="{DBCC0683-8495-4D9F-8FD2-EABFB6EB1632}" srcOrd="2" destOrd="0" presId="urn:microsoft.com/office/officeart/2018/2/layout/IconVerticalSolidList"/>
    <dgm:cxn modelId="{A8E53274-06C5-458A-8F1E-99B093B8D264}" type="presParOf" srcId="{DBCC0683-8495-4D9F-8FD2-EABFB6EB1632}" destId="{1DCC4043-EEF8-4567-879E-F8AA862A2E0F}" srcOrd="0" destOrd="0" presId="urn:microsoft.com/office/officeart/2018/2/layout/IconVerticalSolidList"/>
    <dgm:cxn modelId="{9ED06D6A-CC4B-4D65-8BD3-38DEE04C60D9}" type="presParOf" srcId="{DBCC0683-8495-4D9F-8FD2-EABFB6EB1632}" destId="{74A53939-A168-4FEF-AA75-BD99B157BB9B}" srcOrd="1" destOrd="0" presId="urn:microsoft.com/office/officeart/2018/2/layout/IconVerticalSolidList"/>
    <dgm:cxn modelId="{E784D9F8-7A73-47BD-88F0-A41A2391E08E}" type="presParOf" srcId="{DBCC0683-8495-4D9F-8FD2-EABFB6EB1632}" destId="{379E2878-5F9E-4426-A154-0E4006FEAB86}" srcOrd="2" destOrd="0" presId="urn:microsoft.com/office/officeart/2018/2/layout/IconVerticalSolidList"/>
    <dgm:cxn modelId="{B27185DD-5967-466F-984B-F16A7CEFADB2}" type="presParOf" srcId="{DBCC0683-8495-4D9F-8FD2-EABFB6EB1632}" destId="{49CE6C93-9FE2-4915-95A3-AAE711137123}" srcOrd="3" destOrd="0" presId="urn:microsoft.com/office/officeart/2018/2/layout/IconVerticalSolidList"/>
    <dgm:cxn modelId="{C7A7D494-FB80-4775-A1C3-AA450D407447}" type="presParOf" srcId="{F4455B43-493C-45DC-BCD8-5A8629FA6C9A}" destId="{580BB94D-DA89-4EC3-9879-125C57836769}" srcOrd="3" destOrd="0" presId="urn:microsoft.com/office/officeart/2018/2/layout/IconVerticalSolidList"/>
    <dgm:cxn modelId="{B3E21D58-B05A-42DD-9EB9-1942D73BE5AA}" type="presParOf" srcId="{F4455B43-493C-45DC-BCD8-5A8629FA6C9A}" destId="{071B3BDC-F5B5-46CB-815C-E3A99B8E22EF}" srcOrd="4" destOrd="0" presId="urn:microsoft.com/office/officeart/2018/2/layout/IconVerticalSolidList"/>
    <dgm:cxn modelId="{AD946E87-D43F-4C72-8EA6-464499E1BDC3}" type="presParOf" srcId="{071B3BDC-F5B5-46CB-815C-E3A99B8E22EF}" destId="{519C9DC1-B51A-452A-B3AA-41FF318ABEE1}" srcOrd="0" destOrd="0" presId="urn:microsoft.com/office/officeart/2018/2/layout/IconVerticalSolidList"/>
    <dgm:cxn modelId="{63198F4A-5078-41AD-87E3-0D9C05B50358}" type="presParOf" srcId="{071B3BDC-F5B5-46CB-815C-E3A99B8E22EF}" destId="{F0DCF5B6-2E54-4C5A-8F76-1E6C3AC5A0F6}" srcOrd="1" destOrd="0" presId="urn:microsoft.com/office/officeart/2018/2/layout/IconVerticalSolidList"/>
    <dgm:cxn modelId="{2F5842E5-2603-4946-A1F3-6ED88509BFCB}" type="presParOf" srcId="{071B3BDC-F5B5-46CB-815C-E3A99B8E22EF}" destId="{DA6A97E2-8B5D-4B94-8B9A-89701F3EA0F3}" srcOrd="2" destOrd="0" presId="urn:microsoft.com/office/officeart/2018/2/layout/IconVerticalSolidList"/>
    <dgm:cxn modelId="{3452DFE1-E77C-4CB4-9465-CBA78B2FD655}" type="presParOf" srcId="{071B3BDC-F5B5-46CB-815C-E3A99B8E22EF}" destId="{8AE197A7-9BC1-47D4-BF61-359B15DA4C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0DF28-56A0-4815-94EE-F461F4ED8CE9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710A9-C84B-412B-B1A2-58D70DAA3F0A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600" kern="1200" dirty="0">
              <a:latin typeface="Gill Sans MT" panose="020B0502020104020203" pitchFamily="34" charset="77"/>
            </a:rPr>
            <a:t>Mediation completion period has a significant impact on satisfaction status.</a:t>
          </a:r>
          <a:endParaRPr lang="en-US" sz="1600" kern="1200" dirty="0">
            <a:latin typeface="Gill Sans MT" panose="020B0502020104020203" pitchFamily="34" charset="77"/>
          </a:endParaRPr>
        </a:p>
      </dsp:txBody>
      <dsp:txXfrm>
        <a:off x="285097" y="2346338"/>
        <a:ext cx="2832300" cy="720000"/>
      </dsp:txXfrm>
    </dsp:sp>
    <dsp:sp modelId="{2CCC175D-75DC-4F36-814A-6E21AAA35103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12352-CFE5-470D-9A81-C2E12B093A82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600" kern="1200" dirty="0">
              <a:latin typeface="Gill Sans MT" panose="020B0502020104020203" pitchFamily="34" charset="77"/>
            </a:rPr>
            <a:t>What cities have more business complaints?</a:t>
          </a:r>
          <a:endParaRPr lang="en-US" sz="1600" kern="1200" dirty="0">
            <a:latin typeface="Gill Sans MT" panose="020B0502020104020203" pitchFamily="34" charset="77"/>
          </a:endParaRPr>
        </a:p>
      </dsp:txBody>
      <dsp:txXfrm>
        <a:off x="3613050" y="2346338"/>
        <a:ext cx="2832300" cy="720000"/>
      </dsp:txXfrm>
    </dsp:sp>
    <dsp:sp modelId="{0B730F38-B235-4F02-A0E4-E995794B16FA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707AF-D631-4AD1-988C-EEC1C49F5855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1600" kern="1200" dirty="0">
              <a:latin typeface="Gill Sans MT" panose="020B0502020104020203" pitchFamily="34" charset="77"/>
            </a:rPr>
            <a:t>Business complaint types and conclusions made</a:t>
          </a:r>
          <a:r>
            <a:rPr lang="en-NG" sz="1600" kern="1200" dirty="0"/>
            <a:t>. </a:t>
          </a:r>
          <a:endParaRPr lang="en-US" sz="1600" kern="1200" dirty="0"/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F8015-AFC5-4BD2-B6FF-22C8DEBD71E4}">
      <dsp:nvSpPr>
        <dsp:cNvPr id="0" name=""/>
        <dsp:cNvSpPr/>
      </dsp:nvSpPr>
      <dsp:spPr>
        <a:xfrm>
          <a:off x="0" y="615237"/>
          <a:ext cx="10058399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06D72-4711-4301-A5A4-E9B2D2C58D57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0555B-B519-4DDC-AE69-BEF9344C8D08}">
      <dsp:nvSpPr>
        <dsp:cNvPr id="0" name=""/>
        <dsp:cNvSpPr/>
      </dsp:nvSpPr>
      <dsp:spPr>
        <a:xfrm>
          <a:off x="1311876" y="615237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200" kern="1200">
              <a:latin typeface="Gill Sans MT" panose="020B0502020104020203" pitchFamily="34" charset="77"/>
            </a:rPr>
            <a:t>Dataset features consumer complaints against businesses that were mediated by DCA Consumer Services Division during the last and current year. </a:t>
          </a:r>
          <a:endParaRPr lang="en-US" sz="2200" kern="1200">
            <a:latin typeface="Gill Sans MT" panose="020B0502020104020203" pitchFamily="34" charset="77"/>
          </a:endParaRPr>
        </a:p>
      </dsp:txBody>
      <dsp:txXfrm>
        <a:off x="1311876" y="615237"/>
        <a:ext cx="8746523" cy="1135824"/>
      </dsp:txXfrm>
    </dsp:sp>
    <dsp:sp modelId="{2F91736E-EA22-4489-A543-E27CBFEBEC43}">
      <dsp:nvSpPr>
        <dsp:cNvPr id="0" name=""/>
        <dsp:cNvSpPr/>
      </dsp:nvSpPr>
      <dsp:spPr>
        <a:xfrm>
          <a:off x="0" y="2035018"/>
          <a:ext cx="10058399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00FD0-9290-4B5C-AD6A-0239A016F53C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E2AAD-50FD-41A8-819B-70E9F0569322}">
      <dsp:nvSpPr>
        <dsp:cNvPr id="0" name=""/>
        <dsp:cNvSpPr/>
      </dsp:nvSpPr>
      <dsp:spPr>
        <a:xfrm>
          <a:off x="1311876" y="2035018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200" kern="1200">
              <a:latin typeface="Gill Sans MT" panose="020B0502020104020203" pitchFamily="34" charset="77"/>
            </a:rPr>
            <a:t>Data was collected from NYC OpenData Platform</a:t>
          </a:r>
          <a:endParaRPr lang="en-US" sz="2200" kern="1200">
            <a:latin typeface="Gill Sans MT" panose="020B0502020104020203" pitchFamily="34" charset="77"/>
          </a:endParaRPr>
        </a:p>
      </dsp:txBody>
      <dsp:txXfrm>
        <a:off x="1311876" y="2035018"/>
        <a:ext cx="8746523" cy="1135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A565E-2232-4EE2-BA98-8E5DD65BDF65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F1664-902C-40FB-AB0C-CDA45F0036D6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E25B9-1E73-4812-B029-3BA7092BC28E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100" kern="1200"/>
            <a:t>The length of the mediation completion had no effect on the satisfaction status of customers, as shown by the column chart.</a:t>
          </a:r>
          <a:endParaRPr lang="en-US" sz="2100" kern="1200"/>
        </a:p>
      </dsp:txBody>
      <dsp:txXfrm>
        <a:off x="1240791" y="459"/>
        <a:ext cx="8817608" cy="1074277"/>
      </dsp:txXfrm>
    </dsp:sp>
    <dsp:sp modelId="{1DCC4043-EEF8-4567-879E-F8AA862A2E0F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53939-A168-4FEF-AA75-BD99B157BB9B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E6C93-9FE2-4915-95A3-AAE711137123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100" kern="1200"/>
            <a:t>Brooklyn had the highest number of business complaints by customers, based on the visualised conclusion from the pie chart.</a:t>
          </a:r>
          <a:endParaRPr lang="en-US" sz="2100" kern="1200"/>
        </a:p>
      </dsp:txBody>
      <dsp:txXfrm>
        <a:off x="1240791" y="1343306"/>
        <a:ext cx="8817608" cy="1074277"/>
      </dsp:txXfrm>
    </dsp:sp>
    <dsp:sp modelId="{519C9DC1-B51A-452A-B3AA-41FF318ABEE1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CF5B6-2E54-4C5A-8F76-1E6C3AC5A0F6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197A7-9BC1-47D4-BF61-359B15DA4C4D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G" sz="2100" kern="1200"/>
            <a:t>The highest counts of business complaint type was from damaged/defective goods with results ranging from advised to sue to non-satisfactory agreement.</a:t>
          </a:r>
          <a:endParaRPr lang="en-US" sz="2100" kern="1200"/>
        </a:p>
      </dsp:txBody>
      <dsp:txXfrm>
        <a:off x="1240791" y="2686153"/>
        <a:ext cx="8817608" cy="1074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BAF22-59DE-C94F-8D9D-7432F0D3F36D}" type="datetimeFigureOut">
              <a:rPr lang="en-NG" smtClean="0"/>
              <a:t>03/06/2022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A7008-A210-134D-B167-5AF96520495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5787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A7008-A210-134D-B167-5AF96520495E}" type="slidenum">
              <a:rPr lang="en-NG" smtClean="0"/>
              <a:t>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7664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4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3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8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2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4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5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3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4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4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68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E87195F-270C-30C6-CA4F-21CD814D0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FB184-3962-408E-5751-94F8622F0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NG" sz="6000" dirty="0">
                <a:solidFill>
                  <a:schemeClr val="bg1"/>
                </a:solidFill>
                <a:latin typeface="Gill Sans MT" panose="020B0502020104020203" pitchFamily="34" charset="77"/>
              </a:rPr>
              <a:t>Business Complaints</a:t>
            </a:r>
            <a:br>
              <a:rPr lang="en-NG" sz="6000" dirty="0">
                <a:solidFill>
                  <a:schemeClr val="bg1"/>
                </a:solidFill>
                <a:latin typeface="Gill Sans MT" panose="020B0502020104020203" pitchFamily="34" charset="77"/>
              </a:rPr>
            </a:br>
            <a:r>
              <a:rPr lang="en-NG" sz="6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DD784-52A2-CBB4-1217-FD0FE994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6"/>
            <a:ext cx="5449479" cy="1663495"/>
          </a:xfrm>
        </p:spPr>
        <p:txBody>
          <a:bodyPr anchor="b">
            <a:normAutofit/>
          </a:bodyPr>
          <a:lstStyle/>
          <a:p>
            <a:pPr algn="r"/>
            <a:r>
              <a:rPr lang="en-NG" dirty="0">
                <a:solidFill>
                  <a:schemeClr val="bg1"/>
                </a:solidFill>
                <a:latin typeface="Gill Sans MT" panose="020B0502020104020203" pitchFamily="34" charset="77"/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879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FB6AD-3466-43D5-120C-7AF17DE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NG" dirty="0">
                <a:latin typeface="Gill Sans MT" panose="020B0502020104020203" pitchFamily="34" charset="77"/>
              </a:rPr>
              <a:t>Problem Statement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F3B3A0-612B-BA5D-8598-AB1E9DB88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92850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523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EDFE6-60EC-329B-9EB8-37B530ED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NG">
                <a:latin typeface="Gill Sans MT" panose="020B0502020104020203" pitchFamily="34" charset="77"/>
              </a:rPr>
              <a:t>Data Collection</a:t>
            </a:r>
            <a:endParaRPr lang="en-NG" dirty="0">
              <a:latin typeface="Gill Sans MT" panose="020B0502020104020203" pitchFamily="34" charset="77"/>
            </a:endParaRPr>
          </a:p>
        </p:txBody>
      </p:sp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AFC1B7-4386-307D-3955-F9257F0AA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7666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91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D7740-452D-07A2-9284-221F6A2E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NG">
                <a:latin typeface="Gill Sans MT" panose="020B0502020104020203" pitchFamily="34" charset="77"/>
              </a:rPr>
              <a:t>Data Cleaning</a:t>
            </a:r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54648-102E-939D-8426-607311F6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NG" dirty="0">
                <a:latin typeface="Gill Sans MT" panose="020B0502020104020203" pitchFamily="34" charset="77"/>
              </a:rPr>
              <a:t>Transforming data from raw to readable format was quite frustrating</a:t>
            </a:r>
          </a:p>
          <a:p>
            <a:r>
              <a:rPr lang="en-NG" dirty="0">
                <a:latin typeface="Gill Sans MT" panose="020B0502020104020203" pitchFamily="34" charset="77"/>
              </a:rPr>
              <a:t>Discovered: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Gill Sans MT" panose="020B0502020104020203" pitchFamily="34" charset="77"/>
              </a:rPr>
              <a:t>Raw data had so many inconsistencies.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Gill Sans MT" panose="020B0502020104020203" pitchFamily="34" charset="77"/>
              </a:rPr>
              <a:t>Had trouble restating the date format  to UK language as it was formatted to the US language.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Gill Sans MT" panose="020B0502020104020203" pitchFamily="34" charset="77"/>
              </a:rPr>
              <a:t>The data was incomplete</a:t>
            </a:r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98825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FD69FDD-BA96-4954-ADAC-DA35030A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B70D5-A192-71D5-FF5A-6B0E1FD8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NG" dirty="0">
                <a:latin typeface="Gill Sans MT" panose="020B0502020104020203" pitchFamily="34" charset="77"/>
              </a:rPr>
              <a:t>Data Analysis </a:t>
            </a:r>
            <a:endParaRPr lang="en-NG">
              <a:latin typeface="Gill Sans MT" panose="020B0502020104020203" pitchFamily="34" charset="77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1026ED8-45A7-435A-B4ED-2DDAD6EED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60F0F5-0A0C-EB1C-037E-D256F59C2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275894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248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D69FDD-BA96-4954-ADAC-DA35030A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44EDF-790A-448F-2A72-722333C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NG">
                <a:latin typeface="Gill Sans MT" panose="020B0502020104020203" pitchFamily="34" charset="77"/>
              </a:rPr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26ED8-45A7-435A-B4ED-2DDAD6EED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A1827D-C172-CFCB-FD6E-184114555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403585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506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8B0C9-F7D8-AAA3-F80E-7171E2AE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NG">
                <a:latin typeface="Gill Sans MT" panose="020B0502020104020203" pitchFamily="34" charset="77"/>
              </a:rPr>
              <a:t>Data Analysis Contd</a:t>
            </a:r>
            <a:endParaRPr lang="en-NG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137DC3-1492-354A-A978-AA0CDD815D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398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634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3ED0-4CBF-4350-45D5-616546D7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 dirty="0">
                <a:latin typeface="Gill Sans MT" panose="020B0502020104020203" pitchFamily="34" charset="77"/>
              </a:rPr>
              <a:t>Data Interpretation/Conclusion.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D490B27-7BC8-3B9D-019C-8ACE4334AB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3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207</Words>
  <Application>Microsoft Macintosh PowerPoint</Application>
  <PresentationFormat>Widescreen</PresentationFormat>
  <Paragraphs>27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Gill Sans MT</vt:lpstr>
      <vt:lpstr>RetrospectVTI</vt:lpstr>
      <vt:lpstr>Business Complaints  </vt:lpstr>
      <vt:lpstr>Problem Statement</vt:lpstr>
      <vt:lpstr>Data Collection</vt:lpstr>
      <vt:lpstr>Data Cleaning</vt:lpstr>
      <vt:lpstr>Data Analysis </vt:lpstr>
      <vt:lpstr>Data Analysis</vt:lpstr>
      <vt:lpstr>Data Analysis Contd</vt:lpstr>
      <vt:lpstr>Data Interpretation/Conclusion.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Complaints  </dc:title>
  <dc:creator>Osemwonyenmwen Ighiriaro</dc:creator>
  <cp:lastModifiedBy>Osemwonyenmwen Ighiriaro</cp:lastModifiedBy>
  <cp:revision>2</cp:revision>
  <dcterms:created xsi:type="dcterms:W3CDTF">2022-06-02T22:41:28Z</dcterms:created>
  <dcterms:modified xsi:type="dcterms:W3CDTF">2022-06-03T09:33:53Z</dcterms:modified>
</cp:coreProperties>
</file>